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8_556381F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3" r:id="rId3"/>
    <p:sldId id="272" r:id="rId4"/>
    <p:sldId id="271" r:id="rId5"/>
    <p:sldId id="274" r:id="rId6"/>
    <p:sldId id="276" r:id="rId7"/>
    <p:sldId id="277" r:id="rId8"/>
    <p:sldId id="279" r:id="rId9"/>
    <p:sldId id="280" r:id="rId10"/>
    <p:sldId id="281" r:id="rId11"/>
    <p:sldId id="275" r:id="rId12"/>
    <p:sldId id="259" r:id="rId13"/>
    <p:sldId id="257" r:id="rId14"/>
    <p:sldId id="260" r:id="rId15"/>
    <p:sldId id="261" r:id="rId16"/>
    <p:sldId id="262" r:id="rId17"/>
    <p:sldId id="263" r:id="rId18"/>
    <p:sldId id="264" r:id="rId19"/>
    <p:sldId id="265" r:id="rId20"/>
    <p:sldId id="267" r:id="rId21"/>
    <p:sldId id="270" r:id="rId22"/>
    <p:sldId id="2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FAA76E-3BC4-F24A-9A76-649FDF31459C}" name="Schmid, Julius J." initials="SJJ" userId="S::j0946601@stu.edu::c11f63cd-88a0-4240-ad94-56733f58293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340"/>
  </p:normalViewPr>
  <p:slideViewPr>
    <p:cSldViewPr snapToGrid="0" snapToObjects="1">
      <p:cViewPr varScale="1">
        <p:scale>
          <a:sx n="75" d="100"/>
          <a:sy n="75" d="100"/>
        </p:scale>
        <p:origin x="1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modernComment_108_556381F8.xml><?xml version="1.0" encoding="utf-8"?>
<p188:cmLst xmlns:a="http://schemas.openxmlformats.org/drawingml/2006/main" xmlns:r="http://schemas.openxmlformats.org/officeDocument/2006/relationships" xmlns:p188="http://schemas.microsoft.com/office/powerpoint/2018/8/main">
  <p188:cm id="{7D558CCE-80E5-D04E-85D8-B679BC60F165}" authorId="{A1FAA76E-3BC4-F24A-9A76-649FDF31459C}" created="2022-10-01T19:43:05.837">
    <pc:sldMkLst xmlns:pc="http://schemas.microsoft.com/office/powerpoint/2013/main/command">
      <pc:docMk/>
      <pc:sldMk cId="1432584696" sldId="264"/>
    </pc:sldMkLst>
    <p188:txBody>
      <a:bodyPr/>
      <a:lstStyle/>
      <a:p>
        <a:r>
          <a:rPr lang="en-US"/>
          <a:t>Greensboro, NC has a population density of ~2,700 which could already explain the major difference to Miami’s traffic. However, the graphic about time lost in rush hour looks exactly the same for Greensboro and Syracuse. Thus, Syracuse is a better choice for a comparison with Miami.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2F49D-B4AB-E344-925F-AB7BF667F3E8}" type="datetimeFigureOut">
              <a:rPr lang="en-US" smtClean="0"/>
              <a:t>10/8/22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BB9D4-0948-F141-A048-CD6A82181D2E}" type="slidenum">
              <a:rPr lang="en-US" smtClean="0"/>
              <a:t>‹#›</a:t>
            </a:fld>
            <a:endParaRPr lang="en-US"/>
          </a:p>
        </p:txBody>
      </p:sp>
    </p:spTree>
    <p:extLst>
      <p:ext uri="{BB962C8B-B14F-4D97-AF65-F5344CB8AC3E}">
        <p14:creationId xmlns:p14="http://schemas.microsoft.com/office/powerpoint/2010/main" val="366574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Greensboro, NC has a population density of ~2,700 which could already explain the major difference to Miami’s traffic. However, the graphic about time lost in rush hour looks exactly the same for Greensboro and Syracuse.</a:t>
            </a:r>
          </a:p>
        </p:txBody>
      </p:sp>
      <p:sp>
        <p:nvSpPr>
          <p:cNvPr id="4" name="Slide Number Placeholder 3"/>
          <p:cNvSpPr>
            <a:spLocks noGrp="1"/>
          </p:cNvSpPr>
          <p:nvPr>
            <p:ph type="sldNum" sz="quarter" idx="5"/>
          </p:nvPr>
        </p:nvSpPr>
        <p:spPr/>
        <p:txBody>
          <a:bodyPr/>
          <a:lstStyle/>
          <a:p>
            <a:fld id="{D7BBB9D4-0948-F141-A048-CD6A82181D2E}" type="slidenum">
              <a:rPr lang="en-US" smtClean="0"/>
              <a:t>18</a:t>
            </a:fld>
            <a:endParaRPr lang="en-US"/>
          </a:p>
        </p:txBody>
      </p:sp>
    </p:spTree>
    <p:extLst>
      <p:ext uri="{BB962C8B-B14F-4D97-AF65-F5344CB8AC3E}">
        <p14:creationId xmlns:p14="http://schemas.microsoft.com/office/powerpoint/2010/main" val="359196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E5CA-9653-4CC6-F4A5-25C19C7F36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90DA66-26DE-087C-82C8-CB07EB4A4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6CD4C-C349-35C5-C93A-27D770795AFC}"/>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5" name="Footer Placeholder 4">
            <a:extLst>
              <a:ext uri="{FF2B5EF4-FFF2-40B4-BE49-F238E27FC236}">
                <a16:creationId xmlns:a16="http://schemas.microsoft.com/office/drawing/2014/main" id="{EFA4B8A1-47B3-05C9-EAC7-04E3E67F5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3B362-28C7-60E0-8C07-280987410FB8}"/>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4163984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DA6F-4BA5-DE0D-F059-7A3CD44EAA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3FD307-1E4E-1578-E68D-CAB063A577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A5596E-4939-3253-23F1-0E8BCFEB1298}"/>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5" name="Footer Placeholder 4">
            <a:extLst>
              <a:ext uri="{FF2B5EF4-FFF2-40B4-BE49-F238E27FC236}">
                <a16:creationId xmlns:a16="http://schemas.microsoft.com/office/drawing/2014/main" id="{576E6108-FF28-94ED-FB78-56D0BE83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EB09-72AA-0C39-3FE4-E1B946B60CC5}"/>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330790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B849C-E66C-6760-CBF1-58F036713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F082B2-84D2-BFA7-ABE8-DBAAAF1EF0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50E5E6-EDB1-17CA-0205-8F4C001F42FD}"/>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5" name="Footer Placeholder 4">
            <a:extLst>
              <a:ext uri="{FF2B5EF4-FFF2-40B4-BE49-F238E27FC236}">
                <a16:creationId xmlns:a16="http://schemas.microsoft.com/office/drawing/2014/main" id="{3CA057B0-B679-CD60-F60B-4F2729F0B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F5C6-12AA-B053-5815-3D6CF25F8F71}"/>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09614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226B-0CC2-DE74-A0B3-24F76B25B2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B73E2-F1A5-B03B-F32D-EDDA45558E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AE07D-8A42-EFE4-3C80-A784BFC7E2F9}"/>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5" name="Footer Placeholder 4">
            <a:extLst>
              <a:ext uri="{FF2B5EF4-FFF2-40B4-BE49-F238E27FC236}">
                <a16:creationId xmlns:a16="http://schemas.microsoft.com/office/drawing/2014/main" id="{C1569BC0-1880-FC80-D99A-2D7ECECC5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87E23A-B466-FEB8-EEEF-8F7EF380594E}"/>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317992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1C53-85D8-253F-BC47-CA913004D3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D076B3-1DBC-F800-3CF7-6D1EC513D6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DBAAFE-6499-A0EB-924F-47FE907FADE0}"/>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5" name="Footer Placeholder 4">
            <a:extLst>
              <a:ext uri="{FF2B5EF4-FFF2-40B4-BE49-F238E27FC236}">
                <a16:creationId xmlns:a16="http://schemas.microsoft.com/office/drawing/2014/main" id="{2562F9DB-1B80-D54C-C13C-B2F7D79B9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3B427-4888-524A-7928-AEA36132F4A2}"/>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06359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F2724-1E65-048A-1315-06F8B9462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3B13C-F4DD-BF26-2CC9-84633564CF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CC62B2-C939-67E0-5A34-38BC09C81A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A3F475-01C2-D90F-957C-014122FB98B3}"/>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6" name="Footer Placeholder 5">
            <a:extLst>
              <a:ext uri="{FF2B5EF4-FFF2-40B4-BE49-F238E27FC236}">
                <a16:creationId xmlns:a16="http://schemas.microsoft.com/office/drawing/2014/main" id="{09ABC21B-DEEC-191D-88AB-E7EBBB14E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BD1D0-42A4-8E98-1C97-375D6C291131}"/>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201962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5B10-BA4C-2731-E5A8-DBD7A4110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052C3F-45D2-4974-D371-ED13AEC459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26F297-BAA2-E193-669D-B30B9E3DC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7C251D-06B0-4158-F095-AFA2751E09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464DDC-7FF0-C8DB-67C2-C4A106B354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24914F-2712-0EDD-81CE-16F29F4403B5}"/>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8" name="Footer Placeholder 7">
            <a:extLst>
              <a:ext uri="{FF2B5EF4-FFF2-40B4-BE49-F238E27FC236}">
                <a16:creationId xmlns:a16="http://schemas.microsoft.com/office/drawing/2014/main" id="{2EF2AC50-DB5F-F7C3-C34B-F6AA372725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9373D4-BB59-A21D-BE26-89611D2D9367}"/>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323442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A099-9A46-F197-0A36-3153CDC585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F8AA5-0207-FDAC-9E5E-56F84247EB97}"/>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4" name="Footer Placeholder 3">
            <a:extLst>
              <a:ext uri="{FF2B5EF4-FFF2-40B4-BE49-F238E27FC236}">
                <a16:creationId xmlns:a16="http://schemas.microsoft.com/office/drawing/2014/main" id="{CA0FACB9-3F5C-CAF9-0A13-C93A70991D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DBD588-5CB2-A7D3-DE45-0B27D1FA4940}"/>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2991724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783AD6-4270-252D-A65D-E4E12ECB647F}"/>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3" name="Footer Placeholder 2">
            <a:extLst>
              <a:ext uri="{FF2B5EF4-FFF2-40B4-BE49-F238E27FC236}">
                <a16:creationId xmlns:a16="http://schemas.microsoft.com/office/drawing/2014/main" id="{3BF29172-5B6B-0EC5-2E19-4130F4BBCC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0C64CF-44D3-C942-AEED-176FD03E59C7}"/>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088909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1F70-9458-29AA-F0CE-09B3C4E7B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4BAFBB-9481-9576-5A69-C15D10AAD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C106D1-F7E2-5ADD-4B19-5E2C187E1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D438A-844E-0613-19DC-4316E66FEF95}"/>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6" name="Footer Placeholder 5">
            <a:extLst>
              <a:ext uri="{FF2B5EF4-FFF2-40B4-BE49-F238E27FC236}">
                <a16:creationId xmlns:a16="http://schemas.microsoft.com/office/drawing/2014/main" id="{533F93A2-7DCD-A262-28EE-A2470469A2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33D7BE-2CCB-0BBA-6D4E-89C588933E63}"/>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31212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81F3-77A7-FD38-BF1A-1B66816CD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07927A-D450-397A-2C65-70825098BD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56071C-286F-579F-87B5-F72DE5D3D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69DB4-8220-D3C9-C48B-E8D45935BBD5}"/>
              </a:ext>
            </a:extLst>
          </p:cNvPr>
          <p:cNvSpPr>
            <a:spLocks noGrp="1"/>
          </p:cNvSpPr>
          <p:nvPr>
            <p:ph type="dt" sz="half" idx="10"/>
          </p:nvPr>
        </p:nvSpPr>
        <p:spPr/>
        <p:txBody>
          <a:bodyPr/>
          <a:lstStyle/>
          <a:p>
            <a:fld id="{4FFBB6B4-9291-4740-AA75-94636D2DE72A}" type="datetimeFigureOut">
              <a:rPr lang="en-US" smtClean="0"/>
              <a:t>10/8/22</a:t>
            </a:fld>
            <a:endParaRPr lang="en-US"/>
          </a:p>
        </p:txBody>
      </p:sp>
      <p:sp>
        <p:nvSpPr>
          <p:cNvPr id="6" name="Footer Placeholder 5">
            <a:extLst>
              <a:ext uri="{FF2B5EF4-FFF2-40B4-BE49-F238E27FC236}">
                <a16:creationId xmlns:a16="http://schemas.microsoft.com/office/drawing/2014/main" id="{2363310E-BF06-F474-8578-C4104F675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1F2EA6-057D-BEB0-0943-6A1B12061BE2}"/>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378234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1BF0F-7C54-D3D7-56A8-0532A726BD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8D0613-F737-D20D-A6B9-492956DDE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B13A5-F982-D8A9-D177-71E733CAE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BB6B4-9291-4740-AA75-94636D2DE72A}" type="datetimeFigureOut">
              <a:rPr lang="en-US" smtClean="0"/>
              <a:t>10/8/22</a:t>
            </a:fld>
            <a:endParaRPr lang="en-US"/>
          </a:p>
        </p:txBody>
      </p:sp>
      <p:sp>
        <p:nvSpPr>
          <p:cNvPr id="5" name="Footer Placeholder 4">
            <a:extLst>
              <a:ext uri="{FF2B5EF4-FFF2-40B4-BE49-F238E27FC236}">
                <a16:creationId xmlns:a16="http://schemas.microsoft.com/office/drawing/2014/main" id="{E22848B5-0EB3-4E4D-8DB3-C936A297C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7A8D9F-5FB7-4ACA-5D9F-15956D1FB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86511-6C30-9A47-8850-1D89B26E06DC}" type="slidenum">
              <a:rPr lang="en-US" smtClean="0"/>
              <a:t>‹#›</a:t>
            </a:fld>
            <a:endParaRPr lang="en-US"/>
          </a:p>
        </p:txBody>
      </p:sp>
    </p:spTree>
    <p:extLst>
      <p:ext uri="{BB962C8B-B14F-4D97-AF65-F5344CB8AC3E}">
        <p14:creationId xmlns:p14="http://schemas.microsoft.com/office/powerpoint/2010/main" val="3929998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code/ramyahr/metro-interstate-traffic-volume/notebook" TargetMode="External"/><Relationship Id="rId2" Type="http://schemas.openxmlformats.org/officeDocument/2006/relationships/hyperlink" Target="https://www.kaggle.com/datasets/sobhanmoosavi/us-acciden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8_556381F8.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tomtom.com/traffic-index/miami-traffic/" TargetMode="External"/><Relationship Id="rId3" Type="http://schemas.openxmlformats.org/officeDocument/2006/relationships/hyperlink" Target="https://doralfamilyjournal.com/smart-traffic-signals-the-new-plan-to-improve-traffic-in-miami-dade/" TargetMode="External"/><Relationship Id="rId7" Type="http://schemas.openxmlformats.org/officeDocument/2006/relationships/hyperlink" Target="https://www.cnbc.com/2018/07/13/wallethub-study-us-cities-with-the-best-and-worst-traffic.html" TargetMode="External"/><Relationship Id="rId2" Type="http://schemas.openxmlformats.org/officeDocument/2006/relationships/hyperlink" Target="https://thenewtropic.com/miami-traffic-gridlock-overview-planning/" TargetMode="External"/><Relationship Id="rId1" Type="http://schemas.openxmlformats.org/officeDocument/2006/relationships/slideLayout" Target="../slideLayouts/slideLayout2.xml"/><Relationship Id="rId6" Type="http://schemas.openxmlformats.org/officeDocument/2006/relationships/hyperlink" Target="https://brainstation.io/magazine/4-smart-city-innovations-miami" TargetMode="External"/><Relationship Id="rId5" Type="http://schemas.openxmlformats.org/officeDocument/2006/relationships/hyperlink" Target="https://www.bizjournals.com/southflorida/news/2019/09/18/how-miami-ranks-among-best-and-worst-public.html" TargetMode="External"/><Relationship Id="rId10" Type="http://schemas.openxmlformats.org/officeDocument/2006/relationships/hyperlink" Target="https://95express.com/project-overview/project-update/" TargetMode="External"/><Relationship Id="rId4" Type="http://schemas.openxmlformats.org/officeDocument/2006/relationships/hyperlink" Target="https://www.miamidade.gov/chambergazette/winter2020/new-smart-signals-are-cutting-commute-times.page" TargetMode="External"/><Relationship Id="rId9" Type="http://schemas.openxmlformats.org/officeDocument/2006/relationships/hyperlink" Target="https://www.goodlifecny.com/syracuse-named-one-of-8-smart-cities-to-watc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sobhanmoosavi/us-acciden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code/ramyahr/metro-interstate-traffic-volume/notebook"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CF25-EB11-3910-43A2-C4EE74DD7683}"/>
              </a:ext>
            </a:extLst>
          </p:cNvPr>
          <p:cNvSpPr>
            <a:spLocks noGrp="1"/>
          </p:cNvSpPr>
          <p:nvPr>
            <p:ph type="ctrTitle"/>
          </p:nvPr>
        </p:nvSpPr>
        <p:spPr>
          <a:xfrm>
            <a:off x="-54864" y="0"/>
            <a:ext cx="12301728" cy="1597152"/>
          </a:xfrm>
        </p:spPr>
        <p:txBody>
          <a:bodyPr/>
          <a:lstStyle/>
          <a:p>
            <a:r>
              <a:rPr lang="en-US" dirty="0"/>
              <a:t>How can traffic be improved in Miami?</a:t>
            </a:r>
          </a:p>
        </p:txBody>
      </p:sp>
      <p:sp>
        <p:nvSpPr>
          <p:cNvPr id="4" name="Rectangle 3">
            <a:extLst>
              <a:ext uri="{FF2B5EF4-FFF2-40B4-BE49-F238E27FC236}">
                <a16:creationId xmlns:a16="http://schemas.microsoft.com/office/drawing/2014/main" id="{67E56B1A-773E-B58B-F2B3-595AE7C1CC0B}"/>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CAAD874-5572-9F1A-B55F-D06BE962D2EE}"/>
              </a:ext>
            </a:extLst>
          </p:cNvPr>
          <p:cNvPicPr>
            <a:picLocks noChangeAspect="1"/>
          </p:cNvPicPr>
          <p:nvPr/>
        </p:nvPicPr>
        <p:blipFill>
          <a:blip r:embed="rId2"/>
          <a:stretch>
            <a:fillRect/>
          </a:stretch>
        </p:blipFill>
        <p:spPr>
          <a:xfrm>
            <a:off x="1922145" y="1736013"/>
            <a:ext cx="8347710" cy="4914307"/>
          </a:xfrm>
          <a:prstGeom prst="rect">
            <a:avLst/>
          </a:prstGeom>
        </p:spPr>
      </p:pic>
    </p:spTree>
    <p:extLst>
      <p:ext uri="{BB962C8B-B14F-4D97-AF65-F5344CB8AC3E}">
        <p14:creationId xmlns:p14="http://schemas.microsoft.com/office/powerpoint/2010/main" val="272704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99CC-27BE-03F1-307B-7B59B46327FE}"/>
              </a:ext>
            </a:extLst>
          </p:cNvPr>
          <p:cNvSpPr>
            <a:spLocks noGrp="1"/>
          </p:cNvSpPr>
          <p:nvPr>
            <p:ph type="title"/>
          </p:nvPr>
        </p:nvSpPr>
        <p:spPr/>
        <p:txBody>
          <a:bodyPr/>
          <a:lstStyle/>
          <a:p>
            <a:pPr algn="ctr"/>
            <a:r>
              <a:rPr lang="en-US" dirty="0"/>
              <a:t>Sources</a:t>
            </a:r>
          </a:p>
        </p:txBody>
      </p:sp>
      <p:sp>
        <p:nvSpPr>
          <p:cNvPr id="3" name="Content Placeholder 2">
            <a:extLst>
              <a:ext uri="{FF2B5EF4-FFF2-40B4-BE49-F238E27FC236}">
                <a16:creationId xmlns:a16="http://schemas.microsoft.com/office/drawing/2014/main" id="{E9F53F46-539C-35EB-8F19-268028417ABD}"/>
              </a:ext>
            </a:extLst>
          </p:cNvPr>
          <p:cNvSpPr>
            <a:spLocks noGrp="1"/>
          </p:cNvSpPr>
          <p:nvPr>
            <p:ph idx="1"/>
          </p:nvPr>
        </p:nvSpPr>
        <p:spPr/>
        <p:txBody>
          <a:bodyPr/>
          <a:lstStyle/>
          <a:p>
            <a:r>
              <a:rPr lang="en-US" sz="2800" dirty="0">
                <a:hlinkClick r:id="rId2"/>
              </a:rPr>
              <a:t>https://www.kaggle.com/datasets/sobhanmoosavi/us-accidents</a:t>
            </a:r>
            <a:endParaRPr lang="en-US" sz="2800" dirty="0"/>
          </a:p>
          <a:p>
            <a:r>
              <a:rPr lang="en-US" sz="2800" dirty="0">
                <a:hlinkClick r:id="rId3"/>
              </a:rPr>
              <a:t>https://www.kaggle.com/code/ramyahr/metro-interstate-traffic-volume/notebook</a:t>
            </a:r>
            <a:endParaRPr lang="en-US" sz="2800" dirty="0"/>
          </a:p>
          <a:p>
            <a:endParaRPr lang="en-US" dirty="0"/>
          </a:p>
        </p:txBody>
      </p:sp>
      <p:sp>
        <p:nvSpPr>
          <p:cNvPr id="4" name="Rectangle 3">
            <a:extLst>
              <a:ext uri="{FF2B5EF4-FFF2-40B4-BE49-F238E27FC236}">
                <a16:creationId xmlns:a16="http://schemas.microsoft.com/office/drawing/2014/main" id="{9DB81172-AB30-5901-F0C1-FFC3D673C03C}"/>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9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7CA7-14BC-EFE1-E2DD-4261B4F6F65A}"/>
              </a:ext>
            </a:extLst>
          </p:cNvPr>
          <p:cNvSpPr>
            <a:spLocks noGrp="1"/>
          </p:cNvSpPr>
          <p:nvPr>
            <p:ph type="title"/>
          </p:nvPr>
        </p:nvSpPr>
        <p:spPr>
          <a:xfrm>
            <a:off x="651933" y="2888191"/>
            <a:ext cx="10515600" cy="1325563"/>
          </a:xfrm>
        </p:spPr>
        <p:txBody>
          <a:bodyPr/>
          <a:lstStyle/>
          <a:p>
            <a:pPr algn="ctr"/>
            <a:r>
              <a:rPr lang="en-US" dirty="0"/>
              <a:t>Backup</a:t>
            </a:r>
          </a:p>
        </p:txBody>
      </p:sp>
      <p:sp>
        <p:nvSpPr>
          <p:cNvPr id="3" name="Content Placeholder 2">
            <a:extLst>
              <a:ext uri="{FF2B5EF4-FFF2-40B4-BE49-F238E27FC236}">
                <a16:creationId xmlns:a16="http://schemas.microsoft.com/office/drawing/2014/main" id="{98FC6CE9-0982-A590-F687-E1F9E9D5C50E}"/>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E51C03CF-0F5E-BD64-66E9-BB2B0FA1C8BA}"/>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63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1A70-3B87-3D9F-849E-D98B7144F619}"/>
              </a:ext>
            </a:extLst>
          </p:cNvPr>
          <p:cNvSpPr>
            <a:spLocks noGrp="1"/>
          </p:cNvSpPr>
          <p:nvPr>
            <p:ph type="title"/>
          </p:nvPr>
        </p:nvSpPr>
        <p:spPr/>
        <p:txBody>
          <a:bodyPr/>
          <a:lstStyle/>
          <a:p>
            <a:pPr algn="ctr"/>
            <a:r>
              <a:rPr lang="en-US" dirty="0"/>
              <a:t>Contents</a:t>
            </a:r>
          </a:p>
        </p:txBody>
      </p:sp>
      <p:sp>
        <p:nvSpPr>
          <p:cNvPr id="3" name="Content Placeholder 2">
            <a:extLst>
              <a:ext uri="{FF2B5EF4-FFF2-40B4-BE49-F238E27FC236}">
                <a16:creationId xmlns:a16="http://schemas.microsoft.com/office/drawing/2014/main" id="{6EEC9F5A-806F-63B3-C3E5-C97B7EC42149}"/>
              </a:ext>
            </a:extLst>
          </p:cNvPr>
          <p:cNvSpPr>
            <a:spLocks noGrp="1"/>
          </p:cNvSpPr>
          <p:nvPr>
            <p:ph idx="1"/>
          </p:nvPr>
        </p:nvSpPr>
        <p:spPr/>
        <p:txBody>
          <a:bodyPr/>
          <a:lstStyle/>
          <a:p>
            <a:pPr marL="514350" indent="-514350">
              <a:buAutoNum type="arabicPeriod"/>
            </a:pPr>
            <a:r>
              <a:rPr lang="en-US" dirty="0"/>
              <a:t>Framework</a:t>
            </a:r>
          </a:p>
          <a:p>
            <a:pPr marL="514350" indent="-514350">
              <a:buAutoNum type="arabicPeriod"/>
            </a:pPr>
            <a:r>
              <a:rPr lang="en-US" dirty="0"/>
              <a:t>Major Problems</a:t>
            </a:r>
          </a:p>
          <a:p>
            <a:pPr marL="514350" indent="-514350">
              <a:buAutoNum type="arabicPeriod"/>
            </a:pPr>
            <a:r>
              <a:rPr lang="en-US" dirty="0"/>
              <a:t>Possible Solutions</a:t>
            </a:r>
          </a:p>
          <a:p>
            <a:pPr marL="514350" indent="-514350">
              <a:buAutoNum type="arabicPeriod"/>
            </a:pPr>
            <a:r>
              <a:rPr lang="en-US" dirty="0"/>
              <a:t>Hypotheses Analysis</a:t>
            </a:r>
          </a:p>
          <a:p>
            <a:pPr marL="514350" indent="-514350">
              <a:buAutoNum type="arabicPeriod"/>
            </a:pPr>
            <a:r>
              <a:rPr lang="en-US" dirty="0"/>
              <a:t>Conclusion</a:t>
            </a:r>
          </a:p>
          <a:p>
            <a:pPr marL="514350" indent="-514350">
              <a:buAutoNum type="arabicPeriod"/>
            </a:pPr>
            <a:r>
              <a:rPr lang="en-US" dirty="0"/>
              <a:t>Sources</a:t>
            </a:r>
          </a:p>
          <a:p>
            <a:pPr marL="514350" indent="-514350">
              <a:buAutoNum type="arabicPeriod"/>
            </a:pPr>
            <a:endParaRPr lang="en-US" dirty="0"/>
          </a:p>
          <a:p>
            <a:pPr marL="514350" indent="-514350">
              <a:buAutoNum type="arabicPeriod"/>
            </a:pPr>
            <a:endParaRPr lang="en-US" dirty="0"/>
          </a:p>
        </p:txBody>
      </p:sp>
      <p:sp>
        <p:nvSpPr>
          <p:cNvPr id="5" name="Rectangle 4">
            <a:extLst>
              <a:ext uri="{FF2B5EF4-FFF2-40B4-BE49-F238E27FC236}">
                <a16:creationId xmlns:a16="http://schemas.microsoft.com/office/drawing/2014/main" id="{100FD84C-A438-9C2E-B435-8049A1C9F4E7}"/>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8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9702-FB15-728B-A8BD-D51A6C216113}"/>
              </a:ext>
            </a:extLst>
          </p:cNvPr>
          <p:cNvSpPr>
            <a:spLocks noGrp="1"/>
          </p:cNvSpPr>
          <p:nvPr>
            <p:ph type="title"/>
          </p:nvPr>
        </p:nvSpPr>
        <p:spPr>
          <a:xfrm>
            <a:off x="838200" y="536448"/>
            <a:ext cx="10515600" cy="1154240"/>
          </a:xfrm>
        </p:spPr>
        <p:txBody>
          <a:bodyPr/>
          <a:lstStyle/>
          <a:p>
            <a:pPr algn="ctr"/>
            <a:r>
              <a:rPr lang="en-US" dirty="0"/>
              <a:t>1. Framework</a:t>
            </a:r>
          </a:p>
        </p:txBody>
      </p:sp>
      <p:sp>
        <p:nvSpPr>
          <p:cNvPr id="3" name="Content Placeholder 2">
            <a:extLst>
              <a:ext uri="{FF2B5EF4-FFF2-40B4-BE49-F238E27FC236}">
                <a16:creationId xmlns:a16="http://schemas.microsoft.com/office/drawing/2014/main" id="{AD857AEB-7F95-7A73-EE80-8BB996984989}"/>
              </a:ext>
            </a:extLst>
          </p:cNvPr>
          <p:cNvSpPr>
            <a:spLocks noGrp="1"/>
          </p:cNvSpPr>
          <p:nvPr>
            <p:ph idx="1"/>
          </p:nvPr>
        </p:nvSpPr>
        <p:spPr/>
        <p:txBody>
          <a:bodyPr/>
          <a:lstStyle/>
          <a:p>
            <a:r>
              <a:rPr lang="en-US" sz="1800" dirty="0">
                <a:effectLst/>
                <a:latin typeface="TimesNewRomanPSMT"/>
              </a:rPr>
              <a:t>Miami is listed 3rd in a ranking of US cities with the worst traffic (</a:t>
            </a:r>
            <a:r>
              <a:rPr lang="en-US" sz="1800" dirty="0">
                <a:solidFill>
                  <a:srgbClr val="0260BF"/>
                </a:solidFill>
                <a:effectLst/>
                <a:latin typeface="Calibri" panose="020F0502020204030204" pitchFamily="34" charset="0"/>
              </a:rPr>
              <a:t>https://www.fox13news.com/news/us-cities-with-the-worst- traffic-congestion</a:t>
            </a:r>
            <a:r>
              <a:rPr lang="en-US" sz="1800" dirty="0">
                <a:effectLst/>
                <a:latin typeface="Calibri" panose="020F0502020204030204" pitchFamily="34" charset="0"/>
              </a:rPr>
              <a:t>)</a:t>
            </a:r>
          </a:p>
          <a:p>
            <a:r>
              <a:rPr lang="en-US" sz="1800" dirty="0">
                <a:latin typeface="Calibri" panose="020F0502020204030204" pitchFamily="34" charset="0"/>
              </a:rPr>
              <a:t>According to the </a:t>
            </a:r>
            <a:r>
              <a:rPr lang="en-US" sz="1800" dirty="0" err="1">
                <a:latin typeface="Calibri" panose="020F0502020204030204" pitchFamily="34" charset="0"/>
              </a:rPr>
              <a:t>FoxNews</a:t>
            </a:r>
            <a:r>
              <a:rPr lang="en-US" sz="1800" dirty="0">
                <a:latin typeface="Calibri" panose="020F0502020204030204" pitchFamily="34" charset="0"/>
              </a:rPr>
              <a:t> article, drivers spent an extra 4 days and 10 hours in rush hour traffic</a:t>
            </a:r>
          </a:p>
          <a:p>
            <a:r>
              <a:rPr lang="en-US" sz="1800" dirty="0">
                <a:latin typeface="Calibri" panose="020F0502020204030204" pitchFamily="34" charset="0"/>
              </a:rPr>
              <a:t>Type of data: mostly unstructured</a:t>
            </a:r>
          </a:p>
          <a:p>
            <a:endParaRPr lang="en-US" dirty="0"/>
          </a:p>
          <a:p>
            <a:endParaRPr lang="en-US" dirty="0"/>
          </a:p>
        </p:txBody>
      </p:sp>
      <p:pic>
        <p:nvPicPr>
          <p:cNvPr id="5" name="Picture 4">
            <a:extLst>
              <a:ext uri="{FF2B5EF4-FFF2-40B4-BE49-F238E27FC236}">
                <a16:creationId xmlns:a16="http://schemas.microsoft.com/office/drawing/2014/main" id="{DCD6BFFE-C226-C2EE-F463-5BDB7292AAD3}"/>
              </a:ext>
            </a:extLst>
          </p:cNvPr>
          <p:cNvPicPr>
            <a:picLocks noChangeAspect="1"/>
          </p:cNvPicPr>
          <p:nvPr/>
        </p:nvPicPr>
        <p:blipFill>
          <a:blip r:embed="rId2"/>
          <a:stretch>
            <a:fillRect/>
          </a:stretch>
        </p:blipFill>
        <p:spPr>
          <a:xfrm>
            <a:off x="149352" y="3345731"/>
            <a:ext cx="7772400" cy="805281"/>
          </a:xfrm>
          <a:prstGeom prst="rect">
            <a:avLst/>
          </a:prstGeom>
        </p:spPr>
      </p:pic>
      <p:pic>
        <p:nvPicPr>
          <p:cNvPr id="6" name="Picture 5">
            <a:extLst>
              <a:ext uri="{FF2B5EF4-FFF2-40B4-BE49-F238E27FC236}">
                <a16:creationId xmlns:a16="http://schemas.microsoft.com/office/drawing/2014/main" id="{BFA1157A-A6F0-F549-D0B1-7197E0E0DA6C}"/>
              </a:ext>
            </a:extLst>
          </p:cNvPr>
          <p:cNvPicPr>
            <a:picLocks noChangeAspect="1"/>
          </p:cNvPicPr>
          <p:nvPr/>
        </p:nvPicPr>
        <p:blipFill>
          <a:blip r:embed="rId3"/>
          <a:stretch>
            <a:fillRect/>
          </a:stretch>
        </p:blipFill>
        <p:spPr>
          <a:xfrm>
            <a:off x="2819400" y="5188685"/>
            <a:ext cx="7772400" cy="1300786"/>
          </a:xfrm>
          <a:prstGeom prst="rect">
            <a:avLst/>
          </a:prstGeom>
        </p:spPr>
      </p:pic>
      <p:pic>
        <p:nvPicPr>
          <p:cNvPr id="7" name="Picture 6">
            <a:extLst>
              <a:ext uri="{FF2B5EF4-FFF2-40B4-BE49-F238E27FC236}">
                <a16:creationId xmlns:a16="http://schemas.microsoft.com/office/drawing/2014/main" id="{4301B69C-FD72-45E6-CAFA-C2F30473D92F}"/>
              </a:ext>
            </a:extLst>
          </p:cNvPr>
          <p:cNvPicPr>
            <a:picLocks noChangeAspect="1"/>
          </p:cNvPicPr>
          <p:nvPr/>
        </p:nvPicPr>
        <p:blipFill>
          <a:blip r:embed="rId4"/>
          <a:stretch>
            <a:fillRect/>
          </a:stretch>
        </p:blipFill>
        <p:spPr>
          <a:xfrm>
            <a:off x="21336" y="4034445"/>
            <a:ext cx="7772400" cy="1303020"/>
          </a:xfrm>
          <a:prstGeom prst="rect">
            <a:avLst/>
          </a:prstGeom>
        </p:spPr>
      </p:pic>
      <p:pic>
        <p:nvPicPr>
          <p:cNvPr id="8" name="Picture 7">
            <a:extLst>
              <a:ext uri="{FF2B5EF4-FFF2-40B4-BE49-F238E27FC236}">
                <a16:creationId xmlns:a16="http://schemas.microsoft.com/office/drawing/2014/main" id="{FC1291FF-1B23-ECE2-F310-031BF68C9FC7}"/>
              </a:ext>
            </a:extLst>
          </p:cNvPr>
          <p:cNvPicPr>
            <a:picLocks noChangeAspect="1"/>
          </p:cNvPicPr>
          <p:nvPr/>
        </p:nvPicPr>
        <p:blipFill>
          <a:blip r:embed="rId5"/>
          <a:stretch>
            <a:fillRect/>
          </a:stretch>
        </p:blipFill>
        <p:spPr>
          <a:xfrm>
            <a:off x="7921752" y="2996772"/>
            <a:ext cx="4248912" cy="2066138"/>
          </a:xfrm>
          <a:prstGeom prst="rect">
            <a:avLst/>
          </a:prstGeom>
        </p:spPr>
      </p:pic>
      <p:sp>
        <p:nvSpPr>
          <p:cNvPr id="9" name="Rectangle 8">
            <a:extLst>
              <a:ext uri="{FF2B5EF4-FFF2-40B4-BE49-F238E27FC236}">
                <a16:creationId xmlns:a16="http://schemas.microsoft.com/office/drawing/2014/main" id="{9A2C0588-6A92-9D57-6AD3-F0DDCF30AB34}"/>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129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9F2F-383D-DBFC-0C0F-81CE1615BE89}"/>
              </a:ext>
            </a:extLst>
          </p:cNvPr>
          <p:cNvSpPr>
            <a:spLocks noGrp="1"/>
          </p:cNvSpPr>
          <p:nvPr>
            <p:ph type="title"/>
          </p:nvPr>
        </p:nvSpPr>
        <p:spPr/>
        <p:txBody>
          <a:bodyPr/>
          <a:lstStyle/>
          <a:p>
            <a:pPr algn="ctr"/>
            <a:r>
              <a:rPr lang="en-US" dirty="0"/>
              <a:t>2. Major Problems</a:t>
            </a:r>
          </a:p>
        </p:txBody>
      </p:sp>
      <p:sp>
        <p:nvSpPr>
          <p:cNvPr id="3" name="Content Placeholder 2">
            <a:extLst>
              <a:ext uri="{FF2B5EF4-FFF2-40B4-BE49-F238E27FC236}">
                <a16:creationId xmlns:a16="http://schemas.microsoft.com/office/drawing/2014/main" id="{05491C0C-C979-BD9F-02AB-EB3E91783C8E}"/>
              </a:ext>
            </a:extLst>
          </p:cNvPr>
          <p:cNvSpPr>
            <a:spLocks noGrp="1"/>
          </p:cNvSpPr>
          <p:nvPr>
            <p:ph idx="1"/>
          </p:nvPr>
        </p:nvSpPr>
        <p:spPr/>
        <p:txBody>
          <a:bodyPr/>
          <a:lstStyle/>
          <a:p>
            <a:r>
              <a:rPr lang="en-US" dirty="0"/>
              <a:t>Poor public transportation</a:t>
            </a:r>
          </a:p>
          <a:p>
            <a:pPr lvl="1">
              <a:buFont typeface="Wingdings" pitchFamily="2" charset="2"/>
              <a:buChar char="à"/>
            </a:pPr>
            <a:r>
              <a:rPr lang="en-US" dirty="0">
                <a:sym typeface="Wingdings" pitchFamily="2" charset="2"/>
              </a:rPr>
              <a:t> Cars are more of a necessity than an option</a:t>
            </a:r>
          </a:p>
          <a:p>
            <a:pPr lvl="1">
              <a:buFont typeface="Wingdings" pitchFamily="2" charset="2"/>
              <a:buChar char="à"/>
            </a:pPr>
            <a:endParaRPr lang="en-US" dirty="0">
              <a:sym typeface="Wingdings" pitchFamily="2" charset="2"/>
            </a:endParaRPr>
          </a:p>
          <a:p>
            <a:pPr marL="228600" lvl="1">
              <a:spcBef>
                <a:spcPts val="1000"/>
              </a:spcBef>
            </a:pPr>
            <a:r>
              <a:rPr lang="en-US" sz="2800" dirty="0"/>
              <a:t>Inadequate lanes and construction</a:t>
            </a:r>
          </a:p>
          <a:p>
            <a:pPr lvl="1">
              <a:buFont typeface="Wingdings" pitchFamily="2" charset="2"/>
              <a:buChar char="à"/>
            </a:pPr>
            <a:r>
              <a:rPr lang="en-US" dirty="0">
                <a:sym typeface="Wingdings" pitchFamily="2" charset="2"/>
              </a:rPr>
              <a:t> Highways are too small for the amount of population</a:t>
            </a:r>
          </a:p>
          <a:p>
            <a:pPr lvl="1">
              <a:buFont typeface="Wingdings" pitchFamily="2" charset="2"/>
              <a:buChar char="à"/>
            </a:pPr>
            <a:r>
              <a:rPr lang="en-US" dirty="0">
                <a:sym typeface="Wingdings" pitchFamily="2" charset="2"/>
              </a:rPr>
              <a:t> Closed off lanes due to construction projects</a:t>
            </a:r>
          </a:p>
          <a:p>
            <a:pPr lvl="1">
              <a:buFont typeface="Wingdings" pitchFamily="2" charset="2"/>
              <a:buChar char="à"/>
            </a:pPr>
            <a:endParaRPr lang="en-US" dirty="0">
              <a:sym typeface="Wingdings" pitchFamily="2" charset="2"/>
            </a:endParaRPr>
          </a:p>
          <a:p>
            <a:pPr marL="228600" lvl="1">
              <a:spcBef>
                <a:spcPts val="1000"/>
              </a:spcBef>
            </a:pPr>
            <a:r>
              <a:rPr lang="en-US" sz="2800" dirty="0"/>
              <a:t>Unhelpful traffic lights</a:t>
            </a:r>
          </a:p>
          <a:p>
            <a:pPr lvl="1">
              <a:buFont typeface="Wingdings" pitchFamily="2" charset="2"/>
              <a:buChar char="à"/>
            </a:pPr>
            <a:r>
              <a:rPr lang="en-US" dirty="0">
                <a:sym typeface="Wingdings" pitchFamily="2" charset="2"/>
              </a:rPr>
              <a:t>  No consistent lights strategy</a:t>
            </a:r>
          </a:p>
          <a:p>
            <a:pPr marL="0" indent="0">
              <a:buNone/>
            </a:pPr>
            <a:endParaRPr lang="en-US" dirty="0"/>
          </a:p>
        </p:txBody>
      </p:sp>
      <p:sp>
        <p:nvSpPr>
          <p:cNvPr id="4" name="Rectangle 3">
            <a:extLst>
              <a:ext uri="{FF2B5EF4-FFF2-40B4-BE49-F238E27FC236}">
                <a16:creationId xmlns:a16="http://schemas.microsoft.com/office/drawing/2014/main" id="{280313A1-0CD5-FAFF-749A-689F7A0094BB}"/>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555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CD25-67E2-B6D3-AE1D-E883C8163936}"/>
              </a:ext>
            </a:extLst>
          </p:cNvPr>
          <p:cNvSpPr>
            <a:spLocks noGrp="1"/>
          </p:cNvSpPr>
          <p:nvPr>
            <p:ph type="title"/>
          </p:nvPr>
        </p:nvSpPr>
        <p:spPr/>
        <p:txBody>
          <a:bodyPr/>
          <a:lstStyle/>
          <a:p>
            <a:r>
              <a:rPr lang="en-US" sz="1800" dirty="0">
                <a:effectLst/>
                <a:latin typeface="TimesNewRomanPSMT"/>
              </a:rPr>
              <a:t>IH1: Miami’s traffic can be improved by introducing smart traffic lights </a:t>
            </a:r>
            <a:br>
              <a:rPr lang="en-US" dirty="0"/>
            </a:br>
            <a:endParaRPr lang="en-US" dirty="0"/>
          </a:p>
        </p:txBody>
      </p:sp>
      <p:sp>
        <p:nvSpPr>
          <p:cNvPr id="3" name="Content Placeholder 2">
            <a:extLst>
              <a:ext uri="{FF2B5EF4-FFF2-40B4-BE49-F238E27FC236}">
                <a16:creationId xmlns:a16="http://schemas.microsoft.com/office/drawing/2014/main" id="{9271F65A-1042-60D2-DC08-8A6675F31D28}"/>
              </a:ext>
            </a:extLst>
          </p:cNvPr>
          <p:cNvSpPr>
            <a:spLocks noGrp="1"/>
          </p:cNvSpPr>
          <p:nvPr>
            <p:ph idx="1"/>
          </p:nvPr>
        </p:nvSpPr>
        <p:spPr/>
        <p:txBody>
          <a:bodyPr>
            <a:normAutofit/>
          </a:bodyPr>
          <a:lstStyle/>
          <a:p>
            <a:r>
              <a:rPr lang="en-US" sz="1600" b="0" i="0" u="none" strike="noStrike" dirty="0">
                <a:solidFill>
                  <a:srgbClr val="163A56"/>
                </a:solidFill>
                <a:effectLst/>
                <a:latin typeface="Source Serif Pro" panose="020F0502020204030204" pitchFamily="34" charset="0"/>
              </a:rPr>
              <a:t>adaptive traffic lights that rapidly adjust signal timing according to traffic conditions and speeds</a:t>
            </a:r>
          </a:p>
          <a:p>
            <a:r>
              <a:rPr lang="en-US" sz="1600" b="0" i="0" u="none" strike="noStrike" dirty="0">
                <a:solidFill>
                  <a:srgbClr val="444444"/>
                </a:solidFill>
                <a:effectLst/>
                <a:latin typeface="Open Sans" panose="020B0606030504020204" pitchFamily="34" charset="0"/>
              </a:rPr>
              <a:t>Up until now, 340 smart signals have been placed across the county, of which about 16 have been located in Doral along 36th Street from 72nd Avenue all the way to the Turnpike. </a:t>
            </a:r>
            <a:r>
              <a:rPr lang="en-US" sz="1100" b="0" i="0" u="none" strike="noStrike" dirty="0">
                <a:solidFill>
                  <a:srgbClr val="FF0000"/>
                </a:solidFill>
                <a:effectLst/>
                <a:latin typeface="Source Serif Pro" panose="02040603050405020204" pitchFamily="18" charset="0"/>
              </a:rPr>
              <a:t>including Flagler Street, Le </a:t>
            </a:r>
            <a:r>
              <a:rPr lang="en-US" sz="1100" b="0" i="0" u="none" strike="noStrike" dirty="0" err="1">
                <a:solidFill>
                  <a:srgbClr val="FF0000"/>
                </a:solidFill>
                <a:effectLst/>
                <a:latin typeface="Source Serif Pro" panose="02040603050405020204" pitchFamily="18" charset="0"/>
              </a:rPr>
              <a:t>Jeune</a:t>
            </a:r>
            <a:r>
              <a:rPr lang="en-US" sz="1100" b="0" i="0" u="none" strike="noStrike" dirty="0">
                <a:solidFill>
                  <a:srgbClr val="FF0000"/>
                </a:solidFill>
                <a:effectLst/>
                <a:latin typeface="Source Serif Pro" panose="02040603050405020204" pitchFamily="18" charset="0"/>
              </a:rPr>
              <a:t> Road and 163rd Street</a:t>
            </a:r>
            <a:endParaRPr lang="en-US" sz="1600" b="0" i="0" u="none" strike="noStrike" dirty="0">
              <a:solidFill>
                <a:srgbClr val="FF0000"/>
              </a:solidFill>
              <a:effectLst/>
              <a:latin typeface="Open Sans" panose="020B0606030504020204" pitchFamily="34" charset="0"/>
            </a:endParaRPr>
          </a:p>
          <a:p>
            <a:r>
              <a:rPr lang="en-US" sz="1600" b="0" i="0" u="none" strike="noStrike" dirty="0">
                <a:solidFill>
                  <a:srgbClr val="444444"/>
                </a:solidFill>
                <a:effectLst/>
                <a:latin typeface="Open Sans" panose="020B0606030504020204" pitchFamily="34" charset="0"/>
              </a:rPr>
              <a:t>“In the next [six] years, we will have about 3,000 smart traffic signals with this technology in the county,” says Frank Aira, Chief of Traffic Signals and Signs Division of Miami-Dade County Department of Transportation and Public Works.</a:t>
            </a:r>
          </a:p>
          <a:p>
            <a:endParaRPr lang="en-US" sz="1600" dirty="0">
              <a:solidFill>
                <a:srgbClr val="444444"/>
              </a:solidFill>
              <a:latin typeface="Open Sans" panose="020B0606030504020204" pitchFamily="34" charset="0"/>
            </a:endParaRPr>
          </a:p>
          <a:p>
            <a:r>
              <a:rPr lang="en-US" sz="1600" dirty="0">
                <a:solidFill>
                  <a:srgbClr val="444444"/>
                </a:solidFill>
                <a:latin typeface="Open Sans" panose="020B0606030504020204" pitchFamily="34" charset="0"/>
                <a:sym typeface="Wingdings" pitchFamily="2" charset="2"/>
              </a:rPr>
              <a:t> Compare data for red marked streets</a:t>
            </a:r>
            <a:endParaRPr lang="en-US" sz="1600" dirty="0"/>
          </a:p>
        </p:txBody>
      </p:sp>
      <p:pic>
        <p:nvPicPr>
          <p:cNvPr id="4" name="Picture 3">
            <a:extLst>
              <a:ext uri="{FF2B5EF4-FFF2-40B4-BE49-F238E27FC236}">
                <a16:creationId xmlns:a16="http://schemas.microsoft.com/office/drawing/2014/main" id="{22D087A0-E4E0-DC1C-8FC6-59C7B1A76207}"/>
              </a:ext>
            </a:extLst>
          </p:cNvPr>
          <p:cNvPicPr>
            <a:picLocks noChangeAspect="1"/>
          </p:cNvPicPr>
          <p:nvPr/>
        </p:nvPicPr>
        <p:blipFill>
          <a:blip r:embed="rId2"/>
          <a:stretch>
            <a:fillRect/>
          </a:stretch>
        </p:blipFill>
        <p:spPr>
          <a:xfrm>
            <a:off x="6550025" y="5196594"/>
            <a:ext cx="2619375" cy="1661406"/>
          </a:xfrm>
          <a:prstGeom prst="rect">
            <a:avLst/>
          </a:prstGeom>
        </p:spPr>
      </p:pic>
      <p:pic>
        <p:nvPicPr>
          <p:cNvPr id="5" name="Picture 4">
            <a:extLst>
              <a:ext uri="{FF2B5EF4-FFF2-40B4-BE49-F238E27FC236}">
                <a16:creationId xmlns:a16="http://schemas.microsoft.com/office/drawing/2014/main" id="{E767F631-65ED-F906-50FC-61FA5504B668}"/>
              </a:ext>
            </a:extLst>
          </p:cNvPr>
          <p:cNvPicPr>
            <a:picLocks noChangeAspect="1"/>
          </p:cNvPicPr>
          <p:nvPr/>
        </p:nvPicPr>
        <p:blipFill>
          <a:blip r:embed="rId3"/>
          <a:stretch>
            <a:fillRect/>
          </a:stretch>
        </p:blipFill>
        <p:spPr>
          <a:xfrm>
            <a:off x="9169400" y="4826000"/>
            <a:ext cx="3022600" cy="2032000"/>
          </a:xfrm>
          <a:prstGeom prst="rect">
            <a:avLst/>
          </a:prstGeom>
        </p:spPr>
      </p:pic>
      <p:sp>
        <p:nvSpPr>
          <p:cNvPr id="6" name="Rectangle 5">
            <a:extLst>
              <a:ext uri="{FF2B5EF4-FFF2-40B4-BE49-F238E27FC236}">
                <a16:creationId xmlns:a16="http://schemas.microsoft.com/office/drawing/2014/main" id="{5CD38292-A9C4-1408-A7A2-C7115F079496}"/>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29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44C8-9BF8-1518-4FEE-C79F9E128D50}"/>
              </a:ext>
            </a:extLst>
          </p:cNvPr>
          <p:cNvSpPr>
            <a:spLocks noGrp="1"/>
          </p:cNvSpPr>
          <p:nvPr>
            <p:ph type="title"/>
          </p:nvPr>
        </p:nvSpPr>
        <p:spPr>
          <a:xfrm>
            <a:off x="838200" y="536448"/>
            <a:ext cx="10515600" cy="1325563"/>
          </a:xfrm>
        </p:spPr>
        <p:txBody>
          <a:bodyPr/>
          <a:lstStyle/>
          <a:p>
            <a:r>
              <a:rPr lang="en-US" sz="1800" dirty="0">
                <a:effectLst/>
                <a:latin typeface="TimesNewRomanPSMT"/>
              </a:rPr>
              <a:t>IH2: Improving public transport in the Miami area would decrease the number of cars on the street and hence relieve the traffic. </a:t>
            </a:r>
            <a:br>
              <a:rPr lang="en-US" dirty="0"/>
            </a:br>
            <a:endParaRPr lang="en-US" dirty="0"/>
          </a:p>
        </p:txBody>
      </p:sp>
      <p:sp>
        <p:nvSpPr>
          <p:cNvPr id="3" name="Content Placeholder 2">
            <a:extLst>
              <a:ext uri="{FF2B5EF4-FFF2-40B4-BE49-F238E27FC236}">
                <a16:creationId xmlns:a16="http://schemas.microsoft.com/office/drawing/2014/main" id="{BE354FF9-8031-1397-0894-045912B3FC81}"/>
              </a:ext>
            </a:extLst>
          </p:cNvPr>
          <p:cNvSpPr>
            <a:spLocks noGrp="1"/>
          </p:cNvSpPr>
          <p:nvPr>
            <p:ph idx="1"/>
          </p:nvPr>
        </p:nvSpPr>
        <p:spPr/>
        <p:txBody>
          <a:bodyPr/>
          <a:lstStyle/>
          <a:p>
            <a:r>
              <a:rPr lang="en-US" b="0" i="0" u="none" strike="noStrike" dirty="0">
                <a:solidFill>
                  <a:srgbClr val="222222"/>
                </a:solidFill>
                <a:effectLst/>
                <a:latin typeface="Guardian Text Egyptian ACBJ Web"/>
              </a:rPr>
              <a:t>Miami's public transit system lags behind other U.S. cities when it comes to cost and resources</a:t>
            </a:r>
          </a:p>
          <a:p>
            <a:r>
              <a:rPr lang="en-US" dirty="0">
                <a:solidFill>
                  <a:srgbClr val="222222"/>
                </a:solidFill>
                <a:latin typeface="Guardian Text Egyptian ACBJ Web"/>
              </a:rPr>
              <a:t>Current public transportation </a:t>
            </a:r>
            <a:r>
              <a:rPr lang="en-US" b="0" i="0" u="none" strike="noStrike" dirty="0">
                <a:solidFill>
                  <a:srgbClr val="222222"/>
                </a:solidFill>
                <a:effectLst/>
                <a:latin typeface="Guardian Text Egyptian ACBJ Web"/>
              </a:rPr>
              <a:t>includes Virgin Trains, Tri-Rail, Metrorail, </a:t>
            </a:r>
            <a:r>
              <a:rPr lang="en-US" b="0" i="0" u="none" strike="noStrike" dirty="0" err="1">
                <a:solidFill>
                  <a:srgbClr val="222222"/>
                </a:solidFill>
                <a:effectLst/>
                <a:latin typeface="Guardian Text Egyptian ACBJ Web"/>
              </a:rPr>
              <a:t>Metromover</a:t>
            </a:r>
            <a:r>
              <a:rPr lang="en-US" b="0" i="0" u="none" strike="noStrike" dirty="0">
                <a:solidFill>
                  <a:srgbClr val="222222"/>
                </a:solidFill>
                <a:effectLst/>
                <a:latin typeface="Guardian Text Egyptian ACBJ Web"/>
              </a:rPr>
              <a:t>, Metrobus and trolleys</a:t>
            </a:r>
            <a:endParaRPr lang="en-US" dirty="0"/>
          </a:p>
        </p:txBody>
      </p:sp>
      <p:sp>
        <p:nvSpPr>
          <p:cNvPr id="4" name="Rectangle 3">
            <a:extLst>
              <a:ext uri="{FF2B5EF4-FFF2-40B4-BE49-F238E27FC236}">
                <a16:creationId xmlns:a16="http://schemas.microsoft.com/office/drawing/2014/main" id="{BE6ADC6E-B839-81A4-68EB-13D3CD7D978E}"/>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880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D83A-9E71-0813-1F44-8C9BC48BAE22}"/>
              </a:ext>
            </a:extLst>
          </p:cNvPr>
          <p:cNvSpPr>
            <a:spLocks noGrp="1"/>
          </p:cNvSpPr>
          <p:nvPr>
            <p:ph type="title"/>
          </p:nvPr>
        </p:nvSpPr>
        <p:spPr>
          <a:xfrm>
            <a:off x="838200" y="597408"/>
            <a:ext cx="10515600" cy="1325563"/>
          </a:xfrm>
        </p:spPr>
        <p:txBody>
          <a:bodyPr/>
          <a:lstStyle/>
          <a:p>
            <a:r>
              <a:rPr lang="en-US" sz="1800" dirty="0">
                <a:effectLst/>
                <a:latin typeface="TimesNewRomanPSMT"/>
              </a:rPr>
              <a:t>IH3: There are ideas of the smart city concept which are not yet implemented in Miami and could be applied to improve the traffic. </a:t>
            </a:r>
            <a:br>
              <a:rPr lang="en-US" dirty="0"/>
            </a:br>
            <a:endParaRPr lang="en-US" dirty="0"/>
          </a:p>
        </p:txBody>
      </p:sp>
      <p:sp>
        <p:nvSpPr>
          <p:cNvPr id="3" name="Content Placeholder 2">
            <a:extLst>
              <a:ext uri="{FF2B5EF4-FFF2-40B4-BE49-F238E27FC236}">
                <a16:creationId xmlns:a16="http://schemas.microsoft.com/office/drawing/2014/main" id="{5EC7C99B-758E-4E05-776A-51464F515177}"/>
              </a:ext>
            </a:extLst>
          </p:cNvPr>
          <p:cNvSpPr>
            <a:spLocks noGrp="1"/>
          </p:cNvSpPr>
          <p:nvPr>
            <p:ph idx="1"/>
          </p:nvPr>
        </p:nvSpPr>
        <p:spPr/>
        <p:txBody>
          <a:bodyPr>
            <a:normAutofit/>
          </a:bodyPr>
          <a:lstStyle/>
          <a:p>
            <a:r>
              <a:rPr lang="en-US" sz="1200" b="0" i="0" u="none" strike="noStrike" dirty="0">
                <a:solidFill>
                  <a:srgbClr val="000000"/>
                </a:solidFill>
                <a:effectLst/>
                <a:latin typeface="Merriweather" panose="020F0502020204030204" pitchFamily="34" charset="0"/>
              </a:rPr>
              <a:t>150 digital IKE (interactive kiosk entertainment) hubs</a:t>
            </a:r>
          </a:p>
          <a:p>
            <a:pPr marL="0" indent="0">
              <a:buNone/>
            </a:pPr>
            <a:r>
              <a:rPr lang="en-US" sz="1200" dirty="0">
                <a:solidFill>
                  <a:srgbClr val="000000"/>
                </a:solidFill>
                <a:latin typeface="Merriweather" panose="020F0502020204030204" pitchFamily="34" charset="0"/>
                <a:sym typeface="Wingdings" pitchFamily="2" charset="2"/>
              </a:rPr>
              <a:t></a:t>
            </a:r>
            <a:r>
              <a:rPr lang="en-US" sz="1200" dirty="0" err="1">
                <a:solidFill>
                  <a:srgbClr val="000000"/>
                </a:solidFill>
                <a:latin typeface="Merriweather" panose="020F0502020204030204" pitchFamily="34" charset="0"/>
                <a:sym typeface="Wingdings" pitchFamily="2" charset="2"/>
              </a:rPr>
              <a:t>Wifi</a:t>
            </a:r>
            <a:r>
              <a:rPr lang="en-US" sz="1200" dirty="0">
                <a:solidFill>
                  <a:srgbClr val="000000"/>
                </a:solidFill>
                <a:latin typeface="Merriweather" panose="020F0502020204030204" pitchFamily="34" charset="0"/>
                <a:sym typeface="Wingdings" pitchFamily="2" charset="2"/>
              </a:rPr>
              <a:t>, digital multilingual touchscreens, including e.g. detailed wayfinding, directions using transportation options</a:t>
            </a:r>
          </a:p>
          <a:p>
            <a:pPr marL="0" indent="0">
              <a:buNone/>
            </a:pPr>
            <a:endParaRPr lang="en-US" sz="1200" dirty="0">
              <a:solidFill>
                <a:srgbClr val="000000"/>
              </a:solidFill>
              <a:latin typeface="Merriweather" panose="020F0502020204030204" pitchFamily="34" charset="0"/>
              <a:sym typeface="Wingdings" pitchFamily="2" charset="2"/>
            </a:endParaRPr>
          </a:p>
          <a:p>
            <a:r>
              <a:rPr lang="en-US" sz="1200" dirty="0">
                <a:solidFill>
                  <a:srgbClr val="000000"/>
                </a:solidFill>
                <a:latin typeface="Merriweather" panose="020F0502020204030204" pitchFamily="34" charset="0"/>
              </a:rPr>
              <a:t>Coral Gables’ smart city future</a:t>
            </a:r>
          </a:p>
          <a:p>
            <a:pPr>
              <a:buFont typeface="Wingdings" pitchFamily="2" charset="2"/>
              <a:buChar char="à"/>
            </a:pPr>
            <a:r>
              <a:rPr lang="en-US" sz="1000" b="0" i="0" u="none" strike="noStrike" dirty="0">
                <a:solidFill>
                  <a:srgbClr val="000000"/>
                </a:solidFill>
                <a:effectLst/>
                <a:latin typeface="Merriweather" pitchFamily="2" charset="77"/>
              </a:rPr>
              <a:t>Internet of Things (IoT) sensors, smart city poles, and smart lights</a:t>
            </a:r>
          </a:p>
          <a:p>
            <a:pPr>
              <a:buFont typeface="Wingdings" pitchFamily="2" charset="2"/>
              <a:buChar char="à"/>
            </a:pPr>
            <a:r>
              <a:rPr lang="en-US" sz="1000" b="0" i="0" u="none" strike="noStrike" dirty="0">
                <a:solidFill>
                  <a:srgbClr val="000000"/>
                </a:solidFill>
                <a:effectLst/>
                <a:latin typeface="Merriweather" pitchFamily="2" charset="77"/>
              </a:rPr>
              <a:t>launch of new Urban Analytics Artificial Intelligence Platform: data collector from various touchpoints,  including traffic sensors, city cameras, and environmental sensors</a:t>
            </a:r>
          </a:p>
          <a:p>
            <a:pPr>
              <a:buFont typeface="Wingdings" pitchFamily="2" charset="2"/>
              <a:buChar char="à"/>
            </a:pPr>
            <a:r>
              <a:rPr lang="en-US" sz="1000" dirty="0">
                <a:solidFill>
                  <a:srgbClr val="000000"/>
                </a:solidFill>
                <a:latin typeface="Merriweather" pitchFamily="2" charset="77"/>
              </a:rPr>
              <a:t>Connections: vehicle-to-vehicle, vehicle-to-surroundings,  vehicle-to-cloud</a:t>
            </a:r>
          </a:p>
          <a:p>
            <a:pPr>
              <a:buFont typeface="Wingdings" pitchFamily="2" charset="2"/>
              <a:buChar char="à"/>
            </a:pPr>
            <a:endParaRPr lang="en-US" sz="1000" dirty="0">
              <a:solidFill>
                <a:srgbClr val="000000"/>
              </a:solidFill>
              <a:latin typeface="Merriweather" pitchFamily="2" charset="77"/>
            </a:endParaRPr>
          </a:p>
          <a:p>
            <a:r>
              <a:rPr lang="en-US" sz="1200" dirty="0">
                <a:solidFill>
                  <a:srgbClr val="000000"/>
                </a:solidFill>
                <a:latin typeface="Merriweather" panose="020F0502020204030204" pitchFamily="34" charset="0"/>
              </a:rPr>
              <a:t>Miami’s intelligent traffic lights</a:t>
            </a:r>
          </a:p>
          <a:p>
            <a:pPr>
              <a:buFont typeface="Wingdings" pitchFamily="2" charset="2"/>
              <a:buChar char="à"/>
            </a:pPr>
            <a:r>
              <a:rPr lang="en-US" sz="1000" b="0" i="0" u="none" strike="noStrike" dirty="0">
                <a:solidFill>
                  <a:srgbClr val="000000"/>
                </a:solidFill>
                <a:effectLst/>
                <a:latin typeface="Merriweather" pitchFamily="2" charset="77"/>
              </a:rPr>
              <a:t>new partnership with Siemens’</a:t>
            </a:r>
            <a:r>
              <a:rPr lang="en-US" sz="1000" dirty="0">
                <a:solidFill>
                  <a:srgbClr val="000000"/>
                </a:solidFill>
                <a:latin typeface="Merriweather" pitchFamily="2" charset="77"/>
              </a:rPr>
              <a:t> </a:t>
            </a:r>
            <a:r>
              <a:rPr lang="en-US" sz="1000" dirty="0" err="1">
                <a:solidFill>
                  <a:srgbClr val="000000"/>
                </a:solidFill>
                <a:latin typeface="Merriweather" pitchFamily="2" charset="77"/>
              </a:rPr>
              <a:t>Yunex</a:t>
            </a:r>
            <a:r>
              <a:rPr lang="en-US" sz="1000" dirty="0">
                <a:solidFill>
                  <a:srgbClr val="000000"/>
                </a:solidFill>
                <a:latin typeface="Merriweather" pitchFamily="2" charset="77"/>
              </a:rPr>
              <a:t> Traffic vertical</a:t>
            </a:r>
          </a:p>
          <a:p>
            <a:pPr>
              <a:buFont typeface="Wingdings" pitchFamily="2" charset="2"/>
              <a:buChar char="à"/>
            </a:pPr>
            <a:r>
              <a:rPr lang="en-US" sz="1000" dirty="0" err="1">
                <a:solidFill>
                  <a:srgbClr val="000000"/>
                </a:solidFill>
                <a:latin typeface="Merriweather" pitchFamily="2" charset="77"/>
              </a:rPr>
              <a:t>SiBike</a:t>
            </a:r>
            <a:r>
              <a:rPr lang="en-US" sz="1000" dirty="0">
                <a:solidFill>
                  <a:srgbClr val="000000"/>
                </a:solidFill>
                <a:latin typeface="Merriweather" pitchFamily="2" charset="77"/>
              </a:rPr>
              <a:t> app: </a:t>
            </a:r>
            <a:r>
              <a:rPr lang="en-US" sz="800" b="0" i="0" u="none" strike="noStrike" dirty="0">
                <a:solidFill>
                  <a:srgbClr val="000000"/>
                </a:solidFill>
                <a:effectLst/>
                <a:latin typeface="Merriweather" pitchFamily="2" charset="77"/>
              </a:rPr>
              <a:t>reduces wait times at red lights and enhances safety and efficiency for cyclists. </a:t>
            </a:r>
          </a:p>
          <a:p>
            <a:pPr>
              <a:buFont typeface="Wingdings" pitchFamily="2" charset="2"/>
              <a:buChar char="à"/>
            </a:pPr>
            <a:endParaRPr lang="en-US" sz="800" dirty="0">
              <a:solidFill>
                <a:srgbClr val="000000"/>
              </a:solidFill>
              <a:latin typeface="Merriweather" pitchFamily="2" charset="77"/>
            </a:endParaRPr>
          </a:p>
          <a:p>
            <a:pPr marL="0" indent="0">
              <a:buNone/>
            </a:pPr>
            <a:endParaRPr lang="en-US" sz="1000" dirty="0">
              <a:solidFill>
                <a:srgbClr val="000000"/>
              </a:solidFill>
              <a:latin typeface="Merriweather" pitchFamily="2" charset="77"/>
            </a:endParaRPr>
          </a:p>
        </p:txBody>
      </p:sp>
      <p:sp>
        <p:nvSpPr>
          <p:cNvPr id="4" name="Rectangle 3">
            <a:extLst>
              <a:ext uri="{FF2B5EF4-FFF2-40B4-BE49-F238E27FC236}">
                <a16:creationId xmlns:a16="http://schemas.microsoft.com/office/drawing/2014/main" id="{0AAD4A04-D7B7-329E-34A9-636952270B30}"/>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E532-C85E-78BE-D01B-8519CBE89B93}"/>
              </a:ext>
            </a:extLst>
          </p:cNvPr>
          <p:cNvSpPr>
            <a:spLocks noGrp="1"/>
          </p:cNvSpPr>
          <p:nvPr>
            <p:ph type="title"/>
          </p:nvPr>
        </p:nvSpPr>
        <p:spPr>
          <a:xfrm>
            <a:off x="838200" y="553120"/>
            <a:ext cx="10515600" cy="1325563"/>
          </a:xfrm>
        </p:spPr>
        <p:txBody>
          <a:bodyPr/>
          <a:lstStyle/>
          <a:p>
            <a:r>
              <a:rPr lang="en-US" sz="1800" dirty="0">
                <a:effectLst/>
                <a:latin typeface="TimesNewRomanPSMT"/>
              </a:rPr>
              <a:t>IH4: There are traffic-improving concepts used by other US cities such as Greensboro that could be applied to Miami traffic as well. </a:t>
            </a:r>
            <a:br>
              <a:rPr lang="en-US" dirty="0"/>
            </a:br>
            <a:endParaRPr lang="en-US" dirty="0"/>
          </a:p>
        </p:txBody>
      </p:sp>
      <p:sp>
        <p:nvSpPr>
          <p:cNvPr id="4" name="TextBox 3">
            <a:extLst>
              <a:ext uri="{FF2B5EF4-FFF2-40B4-BE49-F238E27FC236}">
                <a16:creationId xmlns:a16="http://schemas.microsoft.com/office/drawing/2014/main" id="{A4437D3F-87A7-8775-AE8E-46EE7B26B199}"/>
              </a:ext>
            </a:extLst>
          </p:cNvPr>
          <p:cNvSpPr txBox="1"/>
          <p:nvPr/>
        </p:nvSpPr>
        <p:spPr>
          <a:xfrm>
            <a:off x="6274264" y="1321184"/>
            <a:ext cx="3304032" cy="1477328"/>
          </a:xfrm>
          <a:prstGeom prst="rect">
            <a:avLst/>
          </a:prstGeom>
          <a:noFill/>
        </p:spPr>
        <p:txBody>
          <a:bodyPr wrap="square" rtlCol="0">
            <a:spAutoFit/>
          </a:bodyPr>
          <a:lstStyle/>
          <a:p>
            <a:r>
              <a:rPr lang="en-US" dirty="0"/>
              <a:t>Miami</a:t>
            </a:r>
          </a:p>
          <a:p>
            <a:endParaRPr lang="en-US" dirty="0"/>
          </a:p>
          <a:p>
            <a:r>
              <a:rPr lang="en-US" dirty="0"/>
              <a:t>Residents: </a:t>
            </a:r>
            <a:r>
              <a:rPr lang="en-US" b="0" i="0" u="none" strike="noStrike" dirty="0">
                <a:solidFill>
                  <a:srgbClr val="4D5156"/>
                </a:solidFill>
                <a:effectLst/>
                <a:latin typeface="arial" panose="020B0604020202020204" pitchFamily="34" charset="0"/>
              </a:rPr>
              <a:t>461,080 (2020)</a:t>
            </a:r>
            <a:endParaRPr lang="en-US" dirty="0"/>
          </a:p>
          <a:p>
            <a:r>
              <a:rPr lang="en-US" dirty="0"/>
              <a:t>Area: </a:t>
            </a:r>
            <a:r>
              <a:rPr lang="en-US" b="0" i="0" u="none" strike="noStrike" dirty="0">
                <a:solidFill>
                  <a:srgbClr val="4D5156"/>
                </a:solidFill>
                <a:effectLst/>
                <a:latin typeface="arial" panose="020B0604020202020204" pitchFamily="34" charset="0"/>
              </a:rPr>
              <a:t>55.25 mi²</a:t>
            </a:r>
            <a:endParaRPr lang="en-US" dirty="0"/>
          </a:p>
          <a:p>
            <a:r>
              <a:rPr lang="en-US" dirty="0"/>
              <a:t>Pop. density: ~8,345</a:t>
            </a:r>
            <a:r>
              <a:rPr lang="en-US" dirty="0">
                <a:solidFill>
                  <a:srgbClr val="4D5156"/>
                </a:solidFill>
                <a:latin typeface="arial" panose="020B0604020202020204" pitchFamily="34" charset="0"/>
              </a:rPr>
              <a:t>/</a:t>
            </a:r>
            <a:r>
              <a:rPr lang="en-US" b="0" i="0" u="none" strike="noStrike" dirty="0">
                <a:solidFill>
                  <a:srgbClr val="4D5156"/>
                </a:solidFill>
                <a:effectLst/>
                <a:latin typeface="arial" panose="020B0604020202020204" pitchFamily="34" charset="0"/>
              </a:rPr>
              <a:t>mi²</a:t>
            </a:r>
          </a:p>
        </p:txBody>
      </p:sp>
      <p:sp>
        <p:nvSpPr>
          <p:cNvPr id="5" name="TextBox 4">
            <a:extLst>
              <a:ext uri="{FF2B5EF4-FFF2-40B4-BE49-F238E27FC236}">
                <a16:creationId xmlns:a16="http://schemas.microsoft.com/office/drawing/2014/main" id="{B9D6F052-AF09-97E5-2D9B-347F51AF9A75}"/>
              </a:ext>
            </a:extLst>
          </p:cNvPr>
          <p:cNvSpPr txBox="1"/>
          <p:nvPr/>
        </p:nvSpPr>
        <p:spPr>
          <a:xfrm>
            <a:off x="2970232" y="1321184"/>
            <a:ext cx="3304032" cy="2031325"/>
          </a:xfrm>
          <a:prstGeom prst="rect">
            <a:avLst/>
          </a:prstGeom>
          <a:noFill/>
        </p:spPr>
        <p:txBody>
          <a:bodyPr wrap="square" rtlCol="0">
            <a:spAutoFit/>
          </a:bodyPr>
          <a:lstStyle/>
          <a:p>
            <a:r>
              <a:rPr lang="en-US" dirty="0"/>
              <a:t>Syracuse, NY</a:t>
            </a:r>
          </a:p>
          <a:p>
            <a:endParaRPr lang="en-US" dirty="0"/>
          </a:p>
          <a:p>
            <a:r>
              <a:rPr lang="en-US" dirty="0"/>
              <a:t>Residents: </a:t>
            </a:r>
            <a:r>
              <a:rPr lang="en-US" b="0" i="0" u="none" strike="noStrike" dirty="0">
                <a:solidFill>
                  <a:srgbClr val="202122"/>
                </a:solidFill>
                <a:effectLst/>
                <a:latin typeface="Arial" panose="020B0604020202020204" pitchFamily="34" charset="0"/>
              </a:rPr>
              <a:t>148,620 (2020)</a:t>
            </a:r>
          </a:p>
          <a:p>
            <a:r>
              <a:rPr lang="en-US" dirty="0">
                <a:solidFill>
                  <a:srgbClr val="202122"/>
                </a:solidFill>
                <a:latin typeface="Arial" panose="020B0604020202020204" pitchFamily="34" charset="0"/>
              </a:rPr>
              <a:t>Area: 26 </a:t>
            </a:r>
            <a:r>
              <a:rPr lang="en-US" b="0" i="0" u="none" strike="noStrike" dirty="0">
                <a:solidFill>
                  <a:srgbClr val="4D5156"/>
                </a:solidFill>
                <a:effectLst/>
                <a:latin typeface="arial" panose="020B0604020202020204" pitchFamily="34" charset="0"/>
              </a:rPr>
              <a:t>mi²</a:t>
            </a:r>
          </a:p>
          <a:p>
            <a:r>
              <a:rPr lang="en-US" dirty="0">
                <a:solidFill>
                  <a:srgbClr val="4D5156"/>
                </a:solidFill>
                <a:latin typeface="arial" panose="020B0604020202020204" pitchFamily="34" charset="0"/>
              </a:rPr>
              <a:t>Pop. density: ~5,716/</a:t>
            </a:r>
            <a:r>
              <a:rPr lang="en-US" b="0" i="0" u="none" strike="noStrike" dirty="0">
                <a:solidFill>
                  <a:srgbClr val="4D5156"/>
                </a:solidFill>
                <a:effectLst/>
                <a:latin typeface="arial" panose="020B0604020202020204" pitchFamily="34" charset="0"/>
              </a:rPr>
              <a:t>mi²</a:t>
            </a:r>
          </a:p>
          <a:p>
            <a:r>
              <a:rPr lang="en-US" dirty="0"/>
              <a:t>“rising smart city star”</a:t>
            </a:r>
          </a:p>
          <a:p>
            <a:endParaRPr lang="en-US" dirty="0"/>
          </a:p>
        </p:txBody>
      </p:sp>
      <p:pic>
        <p:nvPicPr>
          <p:cNvPr id="7" name="Picture 6">
            <a:extLst>
              <a:ext uri="{FF2B5EF4-FFF2-40B4-BE49-F238E27FC236}">
                <a16:creationId xmlns:a16="http://schemas.microsoft.com/office/drawing/2014/main" id="{33C03D82-A156-CAB1-E2F9-4FB74C8A6335}"/>
              </a:ext>
            </a:extLst>
          </p:cNvPr>
          <p:cNvPicPr>
            <a:picLocks noChangeAspect="1"/>
          </p:cNvPicPr>
          <p:nvPr/>
        </p:nvPicPr>
        <p:blipFill>
          <a:blip r:embed="rId4"/>
          <a:stretch>
            <a:fillRect/>
          </a:stretch>
        </p:blipFill>
        <p:spPr>
          <a:xfrm>
            <a:off x="9221768" y="1082437"/>
            <a:ext cx="3647653" cy="2508818"/>
          </a:xfrm>
          <a:prstGeom prst="rect">
            <a:avLst/>
          </a:prstGeom>
        </p:spPr>
      </p:pic>
      <p:pic>
        <p:nvPicPr>
          <p:cNvPr id="8" name="Picture 7">
            <a:extLst>
              <a:ext uri="{FF2B5EF4-FFF2-40B4-BE49-F238E27FC236}">
                <a16:creationId xmlns:a16="http://schemas.microsoft.com/office/drawing/2014/main" id="{09C4B872-6CC9-F5FD-7A84-39D48CBE4515}"/>
              </a:ext>
            </a:extLst>
          </p:cNvPr>
          <p:cNvPicPr>
            <a:picLocks noChangeAspect="1"/>
          </p:cNvPicPr>
          <p:nvPr/>
        </p:nvPicPr>
        <p:blipFill>
          <a:blip r:embed="rId5"/>
          <a:stretch>
            <a:fillRect/>
          </a:stretch>
        </p:blipFill>
        <p:spPr>
          <a:xfrm>
            <a:off x="22728" y="1247257"/>
            <a:ext cx="2947504" cy="2031325"/>
          </a:xfrm>
          <a:prstGeom prst="rect">
            <a:avLst/>
          </a:prstGeom>
        </p:spPr>
      </p:pic>
      <p:sp>
        <p:nvSpPr>
          <p:cNvPr id="10" name="TextBox 9">
            <a:extLst>
              <a:ext uri="{FF2B5EF4-FFF2-40B4-BE49-F238E27FC236}">
                <a16:creationId xmlns:a16="http://schemas.microsoft.com/office/drawing/2014/main" id="{113D6E67-D458-98F1-ACE9-D965DC1719E4}"/>
              </a:ext>
            </a:extLst>
          </p:cNvPr>
          <p:cNvSpPr txBox="1"/>
          <p:nvPr/>
        </p:nvSpPr>
        <p:spPr>
          <a:xfrm>
            <a:off x="471488" y="3591255"/>
            <a:ext cx="5414963" cy="3139321"/>
          </a:xfrm>
          <a:prstGeom prst="rect">
            <a:avLst/>
          </a:prstGeom>
          <a:noFill/>
        </p:spPr>
        <p:txBody>
          <a:bodyPr wrap="square" rtlCol="0">
            <a:spAutoFit/>
          </a:bodyPr>
          <a:lstStyle/>
          <a:p>
            <a:r>
              <a:rPr lang="en-US" dirty="0">
                <a:solidFill>
                  <a:srgbClr val="242323"/>
                </a:solidFill>
                <a:latin typeface="Fira Sans" panose="020F0502020204030204" pitchFamily="34" charset="0"/>
              </a:rPr>
              <a:t>S</a:t>
            </a:r>
            <a:r>
              <a:rPr lang="en-US" b="0" i="0" u="none" strike="noStrike" dirty="0">
                <a:solidFill>
                  <a:srgbClr val="242323"/>
                </a:solidFill>
                <a:effectLst/>
                <a:latin typeface="Fira Sans" panose="020F0502020204030204" pitchFamily="34" charset="0"/>
              </a:rPr>
              <a:t>ix buckets: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use of data analytics</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expanding broadband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electric vehicles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public safety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smart streetlights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smart mobility (transportation)</a:t>
            </a:r>
          </a:p>
          <a:p>
            <a:pPr marL="285750" indent="-285750">
              <a:buFont typeface="Arial" panose="020B0604020202020204" pitchFamily="34" charset="0"/>
              <a:buChar char="•"/>
            </a:pPr>
            <a:endParaRPr lang="en-US" dirty="0">
              <a:solidFill>
                <a:srgbClr val="242323"/>
              </a:solidFill>
              <a:latin typeface="Fira Sans" panose="020F0502020204030204" pitchFamily="34" charset="0"/>
            </a:endParaRPr>
          </a:p>
          <a:p>
            <a:r>
              <a:rPr lang="en-US" dirty="0">
                <a:solidFill>
                  <a:srgbClr val="242323"/>
                </a:solidFill>
                <a:latin typeface="Fira Sans" panose="020F0502020204030204" pitchFamily="34" charset="0"/>
                <a:sym typeface="Wingdings" pitchFamily="2" charset="2"/>
              </a:rPr>
              <a:t> </a:t>
            </a:r>
            <a:r>
              <a:rPr lang="en-US" b="0" i="0" u="none" strike="noStrike" dirty="0">
                <a:solidFill>
                  <a:srgbClr val="242323"/>
                </a:solidFill>
                <a:effectLst/>
                <a:latin typeface="Fira Sans" panose="020B0503050000020004" pitchFamily="34" charset="0"/>
              </a:rPr>
              <a:t>investing in infrastructure like 5G wireless and buying and installing more than 17,000 streetlights and affixing them with smart nodes</a:t>
            </a:r>
            <a:endParaRPr lang="en-US" dirty="0"/>
          </a:p>
        </p:txBody>
      </p:sp>
      <p:sp>
        <p:nvSpPr>
          <p:cNvPr id="3" name="Rectangle 2">
            <a:extLst>
              <a:ext uri="{FF2B5EF4-FFF2-40B4-BE49-F238E27FC236}">
                <a16:creationId xmlns:a16="http://schemas.microsoft.com/office/drawing/2014/main" id="{E0D1E199-39F3-64F2-7AA2-8FBB9547F4DA}"/>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584696"/>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554B-AFA4-ADF2-6424-2ED3ACD7AA11}"/>
              </a:ext>
            </a:extLst>
          </p:cNvPr>
          <p:cNvSpPr>
            <a:spLocks noGrp="1"/>
          </p:cNvSpPr>
          <p:nvPr>
            <p:ph type="title"/>
          </p:nvPr>
        </p:nvSpPr>
        <p:spPr>
          <a:xfrm>
            <a:off x="838200" y="536448"/>
            <a:ext cx="10515600" cy="1325563"/>
          </a:xfrm>
        </p:spPr>
        <p:txBody>
          <a:bodyPr/>
          <a:lstStyle/>
          <a:p>
            <a:r>
              <a:rPr lang="en-US" sz="1800" dirty="0">
                <a:effectLst/>
                <a:latin typeface="TimesNewRomanPSMT"/>
              </a:rPr>
              <a:t>IH5: Florida express lanes are helping to relieve Miami traffic and should be kept. </a:t>
            </a:r>
            <a:br>
              <a:rPr lang="en-US" dirty="0"/>
            </a:br>
            <a:endParaRPr lang="en-US" dirty="0"/>
          </a:p>
        </p:txBody>
      </p:sp>
      <p:sp>
        <p:nvSpPr>
          <p:cNvPr id="3" name="Content Placeholder 2">
            <a:extLst>
              <a:ext uri="{FF2B5EF4-FFF2-40B4-BE49-F238E27FC236}">
                <a16:creationId xmlns:a16="http://schemas.microsoft.com/office/drawing/2014/main" id="{31DA8EF9-9B32-25DE-161A-12A945AD7B4A}"/>
              </a:ext>
            </a:extLst>
          </p:cNvPr>
          <p:cNvSpPr>
            <a:spLocks noGrp="1"/>
          </p:cNvSpPr>
          <p:nvPr>
            <p:ph idx="1"/>
          </p:nvPr>
        </p:nvSpPr>
        <p:spPr/>
        <p:txBody>
          <a:bodyPr>
            <a:normAutofit lnSpcReduction="10000"/>
          </a:bodyPr>
          <a:lstStyle/>
          <a:p>
            <a:pPr marL="0" indent="0">
              <a:buNone/>
            </a:pPr>
            <a:r>
              <a:rPr lang="en-US" sz="2000" dirty="0"/>
              <a:t>Express lanes are optional travel lanes, located on an interstate or toll road, that customers can choose to use when they want a more predictable travel time. </a:t>
            </a:r>
          </a:p>
          <a:p>
            <a:pPr marL="0" indent="0">
              <a:buNone/>
            </a:pPr>
            <a:endParaRPr lang="en-US" dirty="0"/>
          </a:p>
          <a:p>
            <a:pPr marL="0" indent="0">
              <a:buNone/>
            </a:pPr>
            <a:r>
              <a:rPr lang="en-US" sz="2000" dirty="0"/>
              <a:t>Effect of 95 Express during rush hour (I-95):</a:t>
            </a:r>
          </a:p>
          <a:p>
            <a:pPr marL="0" indent="0">
              <a:buNone/>
            </a:pPr>
            <a:r>
              <a:rPr lang="en-US" sz="2000" dirty="0"/>
              <a:t>Before Express lane introduction : </a:t>
            </a:r>
          </a:p>
          <a:p>
            <a:r>
              <a:rPr lang="en-US" sz="2000" b="1" i="0" u="none" strike="noStrike" dirty="0">
                <a:solidFill>
                  <a:srgbClr val="444444"/>
                </a:solidFill>
                <a:effectLst/>
                <a:latin typeface="Arial" panose="020B0604020202020204" pitchFamily="34" charset="0"/>
              </a:rPr>
              <a:t>below 20 MPH </a:t>
            </a:r>
            <a:r>
              <a:rPr lang="en-US" sz="2000" dirty="0"/>
              <a:t>in </a:t>
            </a:r>
            <a:r>
              <a:rPr lang="en-US" sz="2000" b="0" i="0" u="none" strike="noStrike" dirty="0">
                <a:solidFill>
                  <a:srgbClr val="444444"/>
                </a:solidFill>
                <a:effectLst/>
                <a:latin typeface="Arial" panose="020B0604020202020204" pitchFamily="34" charset="0"/>
              </a:rPr>
              <a:t>general lanes and High Occupancy Vehicle (HOV) lanes</a:t>
            </a:r>
            <a:endParaRPr lang="en-US" sz="2000" b="1" i="0" u="none" strike="noStrike" dirty="0">
              <a:solidFill>
                <a:srgbClr val="444444"/>
              </a:solidFill>
              <a:effectLst/>
              <a:latin typeface="Arial" panose="020B0604020202020204" pitchFamily="34" charset="0"/>
            </a:endParaRPr>
          </a:p>
          <a:p>
            <a:pPr marL="0" indent="0">
              <a:buNone/>
            </a:pPr>
            <a:r>
              <a:rPr lang="en-US" sz="2000" dirty="0">
                <a:solidFill>
                  <a:srgbClr val="444444"/>
                </a:solidFill>
                <a:latin typeface="Arial" panose="020B0604020202020204" pitchFamily="34" charset="0"/>
              </a:rPr>
              <a:t>After Express lane introduction: </a:t>
            </a:r>
          </a:p>
          <a:p>
            <a:r>
              <a:rPr lang="en-US" sz="2000" b="1" i="0" u="none" strike="noStrike" dirty="0">
                <a:solidFill>
                  <a:srgbClr val="444444"/>
                </a:solidFill>
                <a:effectLst/>
                <a:latin typeface="Arial" panose="020B0604020202020204" pitchFamily="34" charset="0"/>
              </a:rPr>
              <a:t>above 40 MPH </a:t>
            </a:r>
            <a:r>
              <a:rPr lang="en-US" sz="2000" b="0" i="0" u="none" strike="noStrike" dirty="0">
                <a:solidFill>
                  <a:srgbClr val="444444"/>
                </a:solidFill>
                <a:effectLst/>
                <a:latin typeface="Arial" panose="020B0604020202020204" pitchFamily="34" charset="0"/>
              </a:rPr>
              <a:t>in the general lanes </a:t>
            </a:r>
          </a:p>
          <a:p>
            <a:r>
              <a:rPr lang="en-US" sz="2000" b="1" i="0" u="none" strike="noStrike" dirty="0">
                <a:solidFill>
                  <a:srgbClr val="444444"/>
                </a:solidFill>
                <a:effectLst/>
                <a:latin typeface="Arial" panose="020B0604020202020204" pitchFamily="34" charset="0"/>
              </a:rPr>
              <a:t>above</a:t>
            </a:r>
            <a:r>
              <a:rPr lang="en-US" sz="2000" b="0" i="0" u="none" strike="noStrike" dirty="0">
                <a:solidFill>
                  <a:srgbClr val="444444"/>
                </a:solidFill>
                <a:effectLst/>
                <a:latin typeface="Arial" panose="020B0604020202020204" pitchFamily="34" charset="0"/>
              </a:rPr>
              <a:t> </a:t>
            </a:r>
            <a:r>
              <a:rPr lang="en-US" sz="2000" b="1" i="0" u="none" strike="noStrike" dirty="0">
                <a:solidFill>
                  <a:srgbClr val="444444"/>
                </a:solidFill>
                <a:effectLst/>
                <a:latin typeface="Arial" panose="020B0604020202020204" pitchFamily="34" charset="0"/>
              </a:rPr>
              <a:t>50 MPH </a:t>
            </a:r>
            <a:r>
              <a:rPr lang="en-US" sz="2000" b="0" i="0" u="none" strike="noStrike" dirty="0">
                <a:solidFill>
                  <a:srgbClr val="444444"/>
                </a:solidFill>
                <a:effectLst/>
                <a:latin typeface="Arial" panose="020B0604020202020204" pitchFamily="34" charset="0"/>
              </a:rPr>
              <a:t>in the express lanes</a:t>
            </a:r>
          </a:p>
          <a:p>
            <a:endParaRPr lang="en-US" sz="2000" dirty="0">
              <a:solidFill>
                <a:srgbClr val="444444"/>
              </a:solidFill>
              <a:latin typeface="Arial" panose="020B0604020202020204" pitchFamily="34" charset="0"/>
            </a:endParaRPr>
          </a:p>
          <a:p>
            <a:r>
              <a:rPr lang="en-US" sz="2000" dirty="0">
                <a:solidFill>
                  <a:srgbClr val="444444"/>
                </a:solidFill>
                <a:latin typeface="Arial" panose="020B0604020202020204" pitchFamily="34" charset="0"/>
              </a:rPr>
              <a:t>Confirm?</a:t>
            </a:r>
            <a:endParaRPr lang="en-US" sz="2000" dirty="0"/>
          </a:p>
        </p:txBody>
      </p:sp>
      <p:sp>
        <p:nvSpPr>
          <p:cNvPr id="4" name="Rectangle 3">
            <a:extLst>
              <a:ext uri="{FF2B5EF4-FFF2-40B4-BE49-F238E27FC236}">
                <a16:creationId xmlns:a16="http://schemas.microsoft.com/office/drawing/2014/main" id="{112BC058-C0B2-93B2-4FF4-DDA24F8997DA}"/>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80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30AA-3DA0-C3E7-A453-C95A1F550F3A}"/>
              </a:ext>
            </a:extLst>
          </p:cNvPr>
          <p:cNvSpPr>
            <a:spLocks noGrp="1"/>
          </p:cNvSpPr>
          <p:nvPr>
            <p:ph type="title"/>
          </p:nvPr>
        </p:nvSpPr>
        <p:spPr/>
        <p:txBody>
          <a:bodyPr/>
          <a:lstStyle/>
          <a:p>
            <a:pPr algn="ctr"/>
            <a:r>
              <a:rPr lang="en-US" dirty="0"/>
              <a:t>The Process</a:t>
            </a:r>
          </a:p>
        </p:txBody>
      </p:sp>
      <p:sp>
        <p:nvSpPr>
          <p:cNvPr id="3" name="Content Placeholder 2">
            <a:extLst>
              <a:ext uri="{FF2B5EF4-FFF2-40B4-BE49-F238E27FC236}">
                <a16:creationId xmlns:a16="http://schemas.microsoft.com/office/drawing/2014/main" id="{FC754A2B-F2B1-9B1B-6C34-62207C2A5F3E}"/>
              </a:ext>
            </a:extLst>
          </p:cNvPr>
          <p:cNvSpPr>
            <a:spLocks noGrp="1"/>
          </p:cNvSpPr>
          <p:nvPr>
            <p:ph idx="1"/>
          </p:nvPr>
        </p:nvSpPr>
        <p:spPr/>
        <p:txBody>
          <a:bodyPr/>
          <a:lstStyle/>
          <a:p>
            <a:r>
              <a:rPr lang="en-US" dirty="0"/>
              <a:t>First approach: Covering Initial Hypotheses individually</a:t>
            </a:r>
          </a:p>
          <a:p>
            <a:pPr lvl="1">
              <a:buFont typeface="Wingdings" pitchFamily="2" charset="2"/>
              <a:buChar char="à"/>
            </a:pPr>
            <a:r>
              <a:rPr lang="en-US" dirty="0">
                <a:sym typeface="Wingdings" pitchFamily="2" charset="2"/>
              </a:rPr>
              <a:t> Problem: A lot of this specific Information is through websites/videos available, but not through data files for analysis</a:t>
            </a:r>
          </a:p>
          <a:p>
            <a:pPr marL="457200" lvl="1" indent="0">
              <a:buNone/>
            </a:pPr>
            <a:endParaRPr lang="en-US" dirty="0"/>
          </a:p>
          <a:p>
            <a:r>
              <a:rPr lang="en-US" dirty="0"/>
              <a:t>Very hard to find useful specific data</a:t>
            </a:r>
          </a:p>
          <a:p>
            <a:pPr lvl="1">
              <a:buFont typeface="Wingdings" pitchFamily="2" charset="2"/>
              <a:buChar char="à"/>
            </a:pPr>
            <a:r>
              <a:rPr lang="en-US" dirty="0">
                <a:sym typeface="Wingdings" pitchFamily="2" charset="2"/>
              </a:rPr>
              <a:t> Adjustment of the scope</a:t>
            </a:r>
          </a:p>
          <a:p>
            <a:pPr marL="457200" lvl="1" indent="0">
              <a:buNone/>
            </a:pPr>
            <a:endParaRPr lang="en-US" dirty="0">
              <a:sym typeface="Wingdings" pitchFamily="2" charset="2"/>
            </a:endParaRPr>
          </a:p>
          <a:p>
            <a:pPr marL="228600" lvl="1">
              <a:spcBef>
                <a:spcPts val="1000"/>
              </a:spcBef>
            </a:pPr>
            <a:r>
              <a:rPr lang="en-US" sz="2800" dirty="0">
                <a:sym typeface="Wingdings" pitchFamily="2" charset="2"/>
              </a:rPr>
              <a:t>Linear Regression: Issues in R</a:t>
            </a:r>
          </a:p>
          <a:p>
            <a:pPr lvl="1">
              <a:buFont typeface="Wingdings" pitchFamily="2" charset="2"/>
              <a:buChar char="à"/>
            </a:pPr>
            <a:r>
              <a:rPr lang="en-US" dirty="0">
                <a:sym typeface="Wingdings" pitchFamily="2" charset="2"/>
              </a:rPr>
              <a:t> “vector memory exhausted (limit reached?)”</a:t>
            </a:r>
          </a:p>
          <a:p>
            <a:pPr lvl="1">
              <a:buFont typeface="Wingdings" pitchFamily="2" charset="2"/>
              <a:buChar char="à"/>
            </a:pPr>
            <a:r>
              <a:rPr lang="en-US" dirty="0">
                <a:sym typeface="Wingdings" pitchFamily="2" charset="2"/>
              </a:rPr>
              <a:t> Linear regression in python instead of R	</a:t>
            </a:r>
          </a:p>
          <a:p>
            <a:pPr marL="228600" lvl="1">
              <a:spcBef>
                <a:spcPts val="1000"/>
              </a:spcBef>
            </a:pPr>
            <a:endParaRPr lang="en-US" sz="2800" dirty="0">
              <a:sym typeface="Wingdings" pitchFamily="2" charset="2"/>
            </a:endParaRPr>
          </a:p>
        </p:txBody>
      </p:sp>
      <p:sp>
        <p:nvSpPr>
          <p:cNvPr id="4" name="Rectangle 3">
            <a:extLst>
              <a:ext uri="{FF2B5EF4-FFF2-40B4-BE49-F238E27FC236}">
                <a16:creationId xmlns:a16="http://schemas.microsoft.com/office/drawing/2014/main" id="{DF10B9D6-B6E7-0414-B70E-A1EC6CF690C9}"/>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36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3F9E-6372-CE81-E590-CAC476D1021E}"/>
              </a:ext>
            </a:extLst>
          </p:cNvPr>
          <p:cNvSpPr>
            <a:spLocks noGrp="1"/>
          </p:cNvSpPr>
          <p:nvPr>
            <p:ph type="title"/>
          </p:nvPr>
        </p:nvSpPr>
        <p:spPr>
          <a:xfrm>
            <a:off x="838200" y="451104"/>
            <a:ext cx="10515600" cy="1325563"/>
          </a:xfrm>
        </p:spPr>
        <p:txBody>
          <a:bodyPr/>
          <a:lstStyle/>
          <a:p>
            <a:r>
              <a:rPr lang="en-US" sz="1800" dirty="0">
                <a:effectLst/>
                <a:latin typeface="TimesNewRomanPSMT"/>
              </a:rPr>
              <a:t>IH6: The recently built bridge connecting Hialeah and Miami Lakes helps alleviate traffic congestion. </a:t>
            </a:r>
            <a:br>
              <a:rPr lang="en-US" dirty="0"/>
            </a:br>
            <a:endParaRPr lang="en-US" dirty="0"/>
          </a:p>
        </p:txBody>
      </p:sp>
      <p:sp>
        <p:nvSpPr>
          <p:cNvPr id="3" name="Content Placeholder 2">
            <a:extLst>
              <a:ext uri="{FF2B5EF4-FFF2-40B4-BE49-F238E27FC236}">
                <a16:creationId xmlns:a16="http://schemas.microsoft.com/office/drawing/2014/main" id="{2C083372-F9AA-F117-2F67-15E7F9E60605}"/>
              </a:ext>
            </a:extLst>
          </p:cNvPr>
          <p:cNvSpPr>
            <a:spLocks noGrp="1"/>
          </p:cNvSpPr>
          <p:nvPr>
            <p:ph idx="1"/>
          </p:nvPr>
        </p:nvSpPr>
        <p:spPr/>
        <p:txBody>
          <a:bodyPr/>
          <a:lstStyle/>
          <a:p>
            <a:r>
              <a:rPr lang="en-US" dirty="0"/>
              <a:t>The new bridge has opened in mid of August</a:t>
            </a:r>
          </a:p>
          <a:p>
            <a:r>
              <a:rPr lang="en-US" b="0" i="0" u="none" strike="noStrike" dirty="0">
                <a:effectLst/>
                <a:latin typeface="Roboto Flex"/>
              </a:rPr>
              <a:t>It offers a second way of moving between </a:t>
            </a:r>
            <a:r>
              <a:rPr lang="en-US" dirty="0">
                <a:latin typeface="Roboto Flex"/>
              </a:rPr>
              <a:t>Hialeah and Miami Lakes </a:t>
            </a:r>
            <a:r>
              <a:rPr lang="en-US" b="0" i="0" u="none" strike="noStrike" dirty="0">
                <a:effectLst/>
                <a:latin typeface="Roboto Flex"/>
              </a:rPr>
              <a:t>communities</a:t>
            </a:r>
            <a:endParaRPr lang="en-US" dirty="0"/>
          </a:p>
        </p:txBody>
      </p:sp>
      <p:sp>
        <p:nvSpPr>
          <p:cNvPr id="4" name="Rectangle 3">
            <a:extLst>
              <a:ext uri="{FF2B5EF4-FFF2-40B4-BE49-F238E27FC236}">
                <a16:creationId xmlns:a16="http://schemas.microsoft.com/office/drawing/2014/main" id="{58DFA2A5-A0C5-53F6-87B2-2FA443A3BEEF}"/>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35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8E40-2EDE-D844-A8D5-F3F88EA3D708}"/>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83ADD952-A182-2D21-0FBF-279AC9E8DD05}"/>
              </a:ext>
            </a:extLst>
          </p:cNvPr>
          <p:cNvSpPr>
            <a:spLocks noGrp="1"/>
          </p:cNvSpPr>
          <p:nvPr>
            <p:ph idx="1"/>
          </p:nvPr>
        </p:nvSpPr>
        <p:spPr/>
        <p:txBody>
          <a:bodyPr/>
          <a:lstStyle/>
          <a:p>
            <a:r>
              <a:rPr lang="en-US" dirty="0"/>
              <a:t>The responsible people in Miami are aware of the bad traffic</a:t>
            </a:r>
          </a:p>
          <a:p>
            <a:r>
              <a:rPr lang="en-US" dirty="0"/>
              <a:t>Currently, there are ideas being implemented to improve the situation</a:t>
            </a:r>
          </a:p>
          <a:p>
            <a:r>
              <a:rPr lang="en-US" dirty="0"/>
              <a:t>However, these practical implementations may be too late and not extensive enough to relieve Miami traffic in the long term</a:t>
            </a:r>
          </a:p>
          <a:p>
            <a:pPr marL="0" indent="0">
              <a:buNone/>
            </a:pPr>
            <a:r>
              <a:rPr lang="en-US" dirty="0">
                <a:sym typeface="Wingdings" pitchFamily="2" charset="2"/>
              </a:rPr>
              <a:t> Comparing Miami with Syracuse, the scale of the improvements need to be increased by a lot to make an impact (compare the introduction of 3,000 smart traffic lights against 17,000!)</a:t>
            </a:r>
            <a:endParaRPr lang="en-US" dirty="0"/>
          </a:p>
        </p:txBody>
      </p:sp>
      <p:sp>
        <p:nvSpPr>
          <p:cNvPr id="4" name="Rectangle 3">
            <a:extLst>
              <a:ext uri="{FF2B5EF4-FFF2-40B4-BE49-F238E27FC236}">
                <a16:creationId xmlns:a16="http://schemas.microsoft.com/office/drawing/2014/main" id="{BE1AC4D3-8C37-32AA-A977-70C3A525B77C}"/>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868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14E7-CCE3-1AB9-9A30-BFDD1FA20E07}"/>
              </a:ext>
            </a:extLst>
          </p:cNvPr>
          <p:cNvSpPr>
            <a:spLocks noGrp="1"/>
          </p:cNvSpPr>
          <p:nvPr>
            <p:ph type="title"/>
          </p:nvPr>
        </p:nvSpPr>
        <p:spPr/>
        <p:txBody>
          <a:bodyPr/>
          <a:lstStyle/>
          <a:p>
            <a:pPr algn="ctr"/>
            <a:r>
              <a:rPr lang="en-US" dirty="0"/>
              <a:t>Backup Sources</a:t>
            </a:r>
          </a:p>
        </p:txBody>
      </p:sp>
      <p:sp>
        <p:nvSpPr>
          <p:cNvPr id="3" name="Content Placeholder 2">
            <a:extLst>
              <a:ext uri="{FF2B5EF4-FFF2-40B4-BE49-F238E27FC236}">
                <a16:creationId xmlns:a16="http://schemas.microsoft.com/office/drawing/2014/main" id="{F0EDF4B7-4DB4-F0AA-DA2B-C5452B71546A}"/>
              </a:ext>
            </a:extLst>
          </p:cNvPr>
          <p:cNvSpPr>
            <a:spLocks noGrp="1"/>
          </p:cNvSpPr>
          <p:nvPr>
            <p:ph idx="1"/>
          </p:nvPr>
        </p:nvSpPr>
        <p:spPr/>
        <p:txBody>
          <a:bodyPr>
            <a:normAutofit fontScale="92500" lnSpcReduction="20000"/>
          </a:bodyPr>
          <a:lstStyle/>
          <a:p>
            <a:r>
              <a:rPr lang="en-US" sz="1100" dirty="0">
                <a:hlinkClick r:id="rId2">
                  <a:extLst>
                    <a:ext uri="{A12FA001-AC4F-418D-AE19-62706E023703}">
                      <ahyp:hlinkClr xmlns:ahyp="http://schemas.microsoft.com/office/drawing/2018/hyperlinkcolor" val="tx"/>
                    </a:ext>
                  </a:extLst>
                </a:hlinkClick>
              </a:rPr>
              <a:t>Images: </a:t>
            </a:r>
            <a:r>
              <a:rPr lang="en-US" sz="1100" dirty="0">
                <a:hlinkClick r:id="rId2"/>
              </a:rPr>
              <a:t>https://thenewtropic.com/miami-traffic-gridlock-overview-planning/</a:t>
            </a:r>
            <a:endParaRPr lang="en-US" sz="1100" dirty="0"/>
          </a:p>
          <a:p>
            <a:r>
              <a:rPr lang="en-US" sz="1100" dirty="0"/>
              <a:t>https://</a:t>
            </a:r>
            <a:r>
              <a:rPr lang="en-US" sz="1100" dirty="0" err="1"/>
              <a:t>getjerry.com</a:t>
            </a:r>
            <a:r>
              <a:rPr lang="en-US" sz="1100" dirty="0"/>
              <a:t>/driving/</a:t>
            </a:r>
            <a:r>
              <a:rPr lang="en-US" sz="1100" dirty="0" err="1"/>
              <a:t>how-bad-is-miami-traffic#why-is-miami-traffic-so-bad</a:t>
            </a:r>
            <a:endParaRPr lang="en-US" sz="1100" dirty="0"/>
          </a:p>
          <a:p>
            <a:endParaRPr lang="en-US" sz="1100" dirty="0"/>
          </a:p>
          <a:p>
            <a:r>
              <a:rPr lang="en-US" sz="1100" dirty="0"/>
              <a:t>IH1: </a:t>
            </a:r>
            <a:r>
              <a:rPr lang="en-US" sz="1100" dirty="0">
                <a:hlinkClick r:id="rId3"/>
              </a:rPr>
              <a:t>https://doralfamilyjournal.com/smart-traffic-signals-the-new-plan-to-improve-traffic-in-miami-dade/</a:t>
            </a:r>
            <a:endParaRPr lang="en-US" sz="1100" dirty="0"/>
          </a:p>
          <a:p>
            <a:r>
              <a:rPr lang="en-US" sz="1100" dirty="0"/>
              <a:t>IH1: </a:t>
            </a:r>
            <a:r>
              <a:rPr lang="en-US" sz="1100" dirty="0">
                <a:hlinkClick r:id="rId4"/>
              </a:rPr>
              <a:t>https://www.miamidade.gov/chambergazette/winter2020/new-smart-signals-are-cutting-commute-times.page</a:t>
            </a:r>
            <a:endParaRPr lang="en-US" sz="1100" dirty="0"/>
          </a:p>
          <a:p>
            <a:endParaRPr lang="en-US" sz="1100" dirty="0"/>
          </a:p>
          <a:p>
            <a:r>
              <a:rPr lang="en-US" sz="1100" dirty="0"/>
              <a:t>IH2: </a:t>
            </a:r>
            <a:r>
              <a:rPr lang="en-US" sz="1100" dirty="0">
                <a:hlinkClick r:id="rId5"/>
              </a:rPr>
              <a:t>https://www.bizjournals.com/southflorida/news/2019/09/18/how-miami-ranks-among-best-and-worst-public.html</a:t>
            </a:r>
            <a:endParaRPr lang="en-US" sz="1100" dirty="0"/>
          </a:p>
          <a:p>
            <a:endParaRPr lang="en-US" sz="1100" dirty="0"/>
          </a:p>
          <a:p>
            <a:r>
              <a:rPr lang="en-US" sz="1100" dirty="0"/>
              <a:t>IH3: </a:t>
            </a:r>
            <a:r>
              <a:rPr lang="en-US" sz="1100" dirty="0">
                <a:hlinkClick r:id="rId6"/>
              </a:rPr>
              <a:t>https://brainstation.io/magazine/4-smart-city-innovations-miami</a:t>
            </a:r>
            <a:endParaRPr lang="en-US" sz="1100" dirty="0"/>
          </a:p>
          <a:p>
            <a:endParaRPr lang="en-US" sz="1100" dirty="0"/>
          </a:p>
          <a:p>
            <a:r>
              <a:rPr lang="en-US" sz="1100" dirty="0"/>
              <a:t>IH4: </a:t>
            </a:r>
            <a:r>
              <a:rPr lang="en-US" sz="1100" dirty="0">
                <a:hlinkClick r:id="rId7"/>
              </a:rPr>
              <a:t>https://www.cnbc.com/2018/07/13/wallethub-study-us-cities-with-the-best-and-worst-traffic.html</a:t>
            </a:r>
            <a:endParaRPr lang="en-US" sz="1100" dirty="0"/>
          </a:p>
          <a:p>
            <a:r>
              <a:rPr lang="en-US" sz="1100" dirty="0"/>
              <a:t>IH4: https://</a:t>
            </a:r>
            <a:r>
              <a:rPr lang="en-US" sz="1100" dirty="0" err="1"/>
              <a:t>www.tomtom.com</a:t>
            </a:r>
            <a:r>
              <a:rPr lang="en-US" sz="1100" dirty="0"/>
              <a:t>/traffic-index/ranking/?country=</a:t>
            </a:r>
            <a:r>
              <a:rPr lang="en-US" sz="1100" dirty="0" err="1"/>
              <a:t>US&amp;utm_source</a:t>
            </a:r>
            <a:r>
              <a:rPr lang="en-US" sz="1100" dirty="0"/>
              <a:t>=</a:t>
            </a:r>
            <a:r>
              <a:rPr lang="en-US" sz="1100" dirty="0" err="1"/>
              <a:t>newsletter&amp;utm_medium</a:t>
            </a:r>
            <a:r>
              <a:rPr lang="en-US" sz="1100" dirty="0"/>
              <a:t>=</a:t>
            </a:r>
            <a:r>
              <a:rPr lang="en-US" sz="1100" dirty="0" err="1"/>
              <a:t>email&amp;utm_campaign</a:t>
            </a:r>
            <a:r>
              <a:rPr lang="en-US" sz="1100" dirty="0"/>
              <a:t>=</a:t>
            </a:r>
            <a:r>
              <a:rPr lang="en-US" sz="1100" dirty="0" err="1"/>
              <a:t>newsletter_axiosam&amp;stream</a:t>
            </a:r>
            <a:r>
              <a:rPr lang="en-US" sz="1100" dirty="0"/>
              <a:t>=top</a:t>
            </a:r>
          </a:p>
          <a:p>
            <a:r>
              <a:rPr lang="en-US" sz="1100" dirty="0"/>
              <a:t>IH4: </a:t>
            </a:r>
            <a:r>
              <a:rPr lang="en-US" sz="1100" dirty="0">
                <a:hlinkClick r:id="rId8"/>
              </a:rPr>
              <a:t>https://www.tomtom.com/traffic-index/miami-traffic/</a:t>
            </a:r>
            <a:endParaRPr lang="en-US" sz="1100" dirty="0"/>
          </a:p>
          <a:p>
            <a:r>
              <a:rPr lang="en-US" sz="1100" dirty="0"/>
              <a:t>IH4: </a:t>
            </a:r>
            <a:r>
              <a:rPr lang="en-US" sz="1100" dirty="0">
                <a:hlinkClick r:id="rId9"/>
              </a:rPr>
              <a:t>https://www.goodlifecny.com/syracuse-named-one-of-8-smart-cities-to-watch/</a:t>
            </a:r>
            <a:endParaRPr lang="en-US" sz="1100" dirty="0"/>
          </a:p>
          <a:p>
            <a:endParaRPr lang="en-US" sz="1100" dirty="0"/>
          </a:p>
          <a:p>
            <a:r>
              <a:rPr lang="en-US" sz="1100" dirty="0"/>
              <a:t>IH5: https://</a:t>
            </a:r>
            <a:r>
              <a:rPr lang="en-US" sz="1100" dirty="0" err="1"/>
              <a:t>www.sunpass.com</a:t>
            </a:r>
            <a:r>
              <a:rPr lang="en-US" sz="1100" dirty="0"/>
              <a:t>/</a:t>
            </a:r>
            <a:r>
              <a:rPr lang="en-US" sz="1100" dirty="0" err="1"/>
              <a:t>en</a:t>
            </a:r>
            <a:r>
              <a:rPr lang="en-US" sz="1100" dirty="0"/>
              <a:t>/support/</a:t>
            </a:r>
            <a:r>
              <a:rPr lang="en-US" sz="1100" dirty="0" err="1"/>
              <a:t>expresslanes.shtml</a:t>
            </a:r>
            <a:endParaRPr lang="en-US" sz="1100" dirty="0"/>
          </a:p>
          <a:p>
            <a:r>
              <a:rPr lang="en-US" sz="1100" dirty="0"/>
              <a:t>IH5: </a:t>
            </a:r>
            <a:r>
              <a:rPr lang="en-US" sz="1100" dirty="0">
                <a:hlinkClick r:id="rId10"/>
              </a:rPr>
              <a:t>https://95express.com/project-overview/project-update/</a:t>
            </a:r>
            <a:endParaRPr lang="en-US" sz="1100" dirty="0"/>
          </a:p>
          <a:p>
            <a:r>
              <a:rPr lang="en-US" sz="1100" dirty="0"/>
              <a:t>IH6: https://</a:t>
            </a:r>
            <a:r>
              <a:rPr lang="en-US" sz="1100" dirty="0" err="1"/>
              <a:t>www.nbcmiami.com</a:t>
            </a:r>
            <a:r>
              <a:rPr lang="en-US" sz="1100" dirty="0"/>
              <a:t>/news/local/controversial-bridge-between-hialeah-miami-lakes-officially-opens/2836815/</a:t>
            </a:r>
          </a:p>
          <a:p>
            <a:endParaRPr lang="en-US" sz="1100" dirty="0"/>
          </a:p>
        </p:txBody>
      </p:sp>
      <p:sp>
        <p:nvSpPr>
          <p:cNvPr id="5" name="Rectangle 4">
            <a:extLst>
              <a:ext uri="{FF2B5EF4-FFF2-40B4-BE49-F238E27FC236}">
                <a16:creationId xmlns:a16="http://schemas.microsoft.com/office/drawing/2014/main" id="{D9F5C137-556E-514A-44A4-64F1B73E8CEF}"/>
              </a:ext>
            </a:extLst>
          </p:cNvPr>
          <p:cNvSpPr/>
          <p:nvPr/>
        </p:nvSpPr>
        <p:spPr>
          <a:xfrm>
            <a:off x="152400" y="6035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27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6015F-5157-DA60-8F85-0F90BC957DBD}"/>
              </a:ext>
            </a:extLst>
          </p:cNvPr>
          <p:cNvSpPr>
            <a:spLocks noGrp="1"/>
          </p:cNvSpPr>
          <p:nvPr>
            <p:ph type="title"/>
          </p:nvPr>
        </p:nvSpPr>
        <p:spPr/>
        <p:txBody>
          <a:bodyPr/>
          <a:lstStyle/>
          <a:p>
            <a:pPr algn="ctr"/>
            <a:r>
              <a:rPr lang="en-US" dirty="0"/>
              <a:t>Miami Streets with most accidents</a:t>
            </a:r>
          </a:p>
        </p:txBody>
      </p:sp>
      <p:sp>
        <p:nvSpPr>
          <p:cNvPr id="3" name="Content Placeholder 2">
            <a:extLst>
              <a:ext uri="{FF2B5EF4-FFF2-40B4-BE49-F238E27FC236}">
                <a16:creationId xmlns:a16="http://schemas.microsoft.com/office/drawing/2014/main" id="{410F516E-0885-C5E4-65E6-0C5F68BD0E5F}"/>
              </a:ext>
            </a:extLst>
          </p:cNvPr>
          <p:cNvSpPr>
            <a:spLocks noGrp="1"/>
          </p:cNvSpPr>
          <p:nvPr>
            <p:ph idx="1"/>
          </p:nvPr>
        </p:nvSpPr>
        <p:spPr>
          <a:xfrm>
            <a:off x="838200" y="1825625"/>
            <a:ext cx="10515600" cy="4667250"/>
          </a:xfrm>
        </p:spPr>
        <p:txBody>
          <a:bodyPr/>
          <a:lstStyle/>
          <a:p>
            <a:pPr marL="0" indent="0">
              <a:buNone/>
            </a:pPr>
            <a:r>
              <a:rPr lang="en-US" b="1" dirty="0"/>
              <a:t>Dataset</a:t>
            </a:r>
            <a:r>
              <a:rPr lang="en-US" dirty="0"/>
              <a:t>: CSV file with US accidents between 2016 and 2021</a:t>
            </a:r>
          </a:p>
          <a:p>
            <a:pPr marL="0" indent="0">
              <a:buNone/>
            </a:pPr>
            <a:r>
              <a:rPr lang="en-US" sz="1600" dirty="0">
                <a:hlinkClick r:id="rId2"/>
              </a:rPr>
              <a:t>https://www.kaggle.com/datasets/sobhanmoosavi/us-accidents</a:t>
            </a:r>
            <a:endParaRPr lang="en-US" sz="1600" dirty="0"/>
          </a:p>
          <a:p>
            <a:pPr marL="0" indent="0">
              <a:buNone/>
            </a:pPr>
            <a:endParaRPr lang="en-US" sz="1600" dirty="0"/>
          </a:p>
          <a:p>
            <a:pPr marL="0" indent="0">
              <a:buNone/>
            </a:pPr>
            <a:r>
              <a:rPr lang="en-US" b="1" dirty="0"/>
              <a:t>Data Preparation</a:t>
            </a:r>
            <a:r>
              <a:rPr lang="en-US" dirty="0"/>
              <a:t>: </a:t>
            </a:r>
          </a:p>
          <a:p>
            <a:pPr lvl="1"/>
            <a:r>
              <a:rPr lang="en-US" dirty="0"/>
              <a:t>Filter the accidents for Miami, FL</a:t>
            </a:r>
          </a:p>
          <a:p>
            <a:pPr lvl="1"/>
            <a:r>
              <a:rPr lang="en-US" dirty="0"/>
              <a:t>Return  the streets with most accidents</a:t>
            </a:r>
          </a:p>
        </p:txBody>
      </p:sp>
      <p:sp>
        <p:nvSpPr>
          <p:cNvPr id="4" name="Rectangle 3">
            <a:extLst>
              <a:ext uri="{FF2B5EF4-FFF2-40B4-BE49-F238E27FC236}">
                <a16:creationId xmlns:a16="http://schemas.microsoft.com/office/drawing/2014/main" id="{31A4376E-9BFA-CB19-AF16-9448E7C783EF}"/>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837A62-0A42-D23A-E967-9BC275962EB5}"/>
              </a:ext>
            </a:extLst>
          </p:cNvPr>
          <p:cNvPicPr>
            <a:picLocks noChangeAspect="1"/>
          </p:cNvPicPr>
          <p:nvPr/>
        </p:nvPicPr>
        <p:blipFill>
          <a:blip r:embed="rId3"/>
          <a:stretch>
            <a:fillRect/>
          </a:stretch>
        </p:blipFill>
        <p:spPr>
          <a:xfrm>
            <a:off x="838200" y="4470089"/>
            <a:ext cx="7772400" cy="1375975"/>
          </a:xfrm>
          <a:prstGeom prst="rect">
            <a:avLst/>
          </a:prstGeom>
        </p:spPr>
      </p:pic>
    </p:spTree>
    <p:extLst>
      <p:ext uri="{BB962C8B-B14F-4D97-AF65-F5344CB8AC3E}">
        <p14:creationId xmlns:p14="http://schemas.microsoft.com/office/powerpoint/2010/main" val="190853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4ACF-9138-DD9E-03CE-878654F73760}"/>
              </a:ext>
            </a:extLst>
          </p:cNvPr>
          <p:cNvSpPr>
            <a:spLocks noGrp="1"/>
          </p:cNvSpPr>
          <p:nvPr>
            <p:ph type="title"/>
          </p:nvPr>
        </p:nvSpPr>
        <p:spPr/>
        <p:txBody>
          <a:bodyPr/>
          <a:lstStyle/>
          <a:p>
            <a:pPr algn="ctr"/>
            <a:r>
              <a:rPr lang="en-US" dirty="0"/>
              <a:t>Miami Streets with most accidents</a:t>
            </a:r>
          </a:p>
        </p:txBody>
      </p:sp>
      <p:graphicFrame>
        <p:nvGraphicFramePr>
          <p:cNvPr id="4" name="Table 4">
            <a:extLst>
              <a:ext uri="{FF2B5EF4-FFF2-40B4-BE49-F238E27FC236}">
                <a16:creationId xmlns:a16="http://schemas.microsoft.com/office/drawing/2014/main" id="{ADAED8B4-9EDF-5274-EC74-0138BF1F8824}"/>
              </a:ext>
            </a:extLst>
          </p:cNvPr>
          <p:cNvGraphicFramePr>
            <a:graphicFrameLocks noGrp="1"/>
          </p:cNvGraphicFramePr>
          <p:nvPr>
            <p:ph idx="1"/>
            <p:extLst>
              <p:ext uri="{D42A27DB-BD31-4B8C-83A1-F6EECF244321}">
                <p14:modId xmlns:p14="http://schemas.microsoft.com/office/powerpoint/2010/main" val="4060868022"/>
              </p:ext>
            </p:extLst>
          </p:nvPr>
        </p:nvGraphicFramePr>
        <p:xfrm>
          <a:off x="838200" y="1825625"/>
          <a:ext cx="10515600" cy="4079240"/>
        </p:xfrm>
        <a:graphic>
          <a:graphicData uri="http://schemas.openxmlformats.org/drawingml/2006/table">
            <a:tbl>
              <a:tblPr firstRow="1" bandRow="1">
                <a:tableStyleId>{793D81CF-94F2-401A-BA57-92F5A7B2D0C5}</a:tableStyleId>
              </a:tblPr>
              <a:tblGrid>
                <a:gridCol w="978408">
                  <a:extLst>
                    <a:ext uri="{9D8B030D-6E8A-4147-A177-3AD203B41FA5}">
                      <a16:colId xmlns:a16="http://schemas.microsoft.com/office/drawing/2014/main" val="2479194571"/>
                    </a:ext>
                  </a:extLst>
                </a:gridCol>
                <a:gridCol w="6031992">
                  <a:extLst>
                    <a:ext uri="{9D8B030D-6E8A-4147-A177-3AD203B41FA5}">
                      <a16:colId xmlns:a16="http://schemas.microsoft.com/office/drawing/2014/main" val="1821432176"/>
                    </a:ext>
                  </a:extLst>
                </a:gridCol>
                <a:gridCol w="3505200">
                  <a:extLst>
                    <a:ext uri="{9D8B030D-6E8A-4147-A177-3AD203B41FA5}">
                      <a16:colId xmlns:a16="http://schemas.microsoft.com/office/drawing/2014/main" val="2641505965"/>
                    </a:ext>
                  </a:extLst>
                </a:gridCol>
              </a:tblGrid>
              <a:tr h="370840">
                <a:tc>
                  <a:txBody>
                    <a:bodyPr/>
                    <a:lstStyle/>
                    <a:p>
                      <a:pPr algn="ctr"/>
                      <a:r>
                        <a:rPr lang="en-US" dirty="0"/>
                        <a:t>Ranking</a:t>
                      </a:r>
                    </a:p>
                  </a:txBody>
                  <a:tcPr/>
                </a:tc>
                <a:tc>
                  <a:txBody>
                    <a:bodyPr/>
                    <a:lstStyle/>
                    <a:p>
                      <a:pPr algn="ctr"/>
                      <a:r>
                        <a:rPr lang="en-US" dirty="0"/>
                        <a:t>Street</a:t>
                      </a:r>
                    </a:p>
                  </a:txBody>
                  <a:tcPr/>
                </a:tc>
                <a:tc>
                  <a:txBody>
                    <a:bodyPr/>
                    <a:lstStyle/>
                    <a:p>
                      <a:pPr algn="ctr"/>
                      <a:r>
                        <a:rPr lang="en-US" dirty="0"/>
                        <a:t>Number of Accidents</a:t>
                      </a:r>
                    </a:p>
                  </a:txBody>
                  <a:tcPr/>
                </a:tc>
                <a:extLst>
                  <a:ext uri="{0D108BD9-81ED-4DB2-BD59-A6C34878D82A}">
                    <a16:rowId xmlns:a16="http://schemas.microsoft.com/office/drawing/2014/main" val="3941659831"/>
                  </a:ext>
                </a:extLst>
              </a:tr>
              <a:tr h="370840">
                <a:tc>
                  <a:txBody>
                    <a:bodyPr/>
                    <a:lstStyle/>
                    <a:p>
                      <a:pPr algn="ctr"/>
                      <a:r>
                        <a:rPr lang="en-US" dirty="0"/>
                        <a:t>#1</a:t>
                      </a:r>
                    </a:p>
                  </a:txBody>
                  <a:tcPr/>
                </a:tc>
                <a:tc>
                  <a:txBody>
                    <a:bodyPr/>
                    <a:lstStyle/>
                    <a:p>
                      <a:pPr algn="ctr"/>
                      <a:r>
                        <a:rPr lang="en-US" dirty="0"/>
                        <a:t>I-95 N</a:t>
                      </a:r>
                    </a:p>
                  </a:txBody>
                  <a:tcPr/>
                </a:tc>
                <a:tc>
                  <a:txBody>
                    <a:bodyPr/>
                    <a:lstStyle/>
                    <a:p>
                      <a:pPr algn="ctr"/>
                      <a:r>
                        <a:rPr lang="en-US" dirty="0"/>
                        <a:t>3267</a:t>
                      </a:r>
                    </a:p>
                  </a:txBody>
                  <a:tcPr/>
                </a:tc>
                <a:extLst>
                  <a:ext uri="{0D108BD9-81ED-4DB2-BD59-A6C34878D82A}">
                    <a16:rowId xmlns:a16="http://schemas.microsoft.com/office/drawing/2014/main" val="3310141717"/>
                  </a:ext>
                </a:extLst>
              </a:tr>
              <a:tr h="370840">
                <a:tc>
                  <a:txBody>
                    <a:bodyPr/>
                    <a:lstStyle/>
                    <a:p>
                      <a:pPr algn="ctr"/>
                      <a:r>
                        <a:rPr lang="en-US" dirty="0"/>
                        <a:t>#2</a:t>
                      </a:r>
                    </a:p>
                  </a:txBody>
                  <a:tcPr/>
                </a:tc>
                <a:tc>
                  <a:txBody>
                    <a:bodyPr/>
                    <a:lstStyle/>
                    <a:p>
                      <a:pPr algn="ctr"/>
                      <a:r>
                        <a:rPr lang="en-US" dirty="0"/>
                        <a:t>I-95 S</a:t>
                      </a:r>
                    </a:p>
                  </a:txBody>
                  <a:tcPr/>
                </a:tc>
                <a:tc>
                  <a:txBody>
                    <a:bodyPr/>
                    <a:lstStyle/>
                    <a:p>
                      <a:pPr algn="ctr"/>
                      <a:r>
                        <a:rPr lang="en-US" dirty="0"/>
                        <a:t>3210</a:t>
                      </a:r>
                    </a:p>
                  </a:txBody>
                  <a:tcPr/>
                </a:tc>
                <a:extLst>
                  <a:ext uri="{0D108BD9-81ED-4DB2-BD59-A6C34878D82A}">
                    <a16:rowId xmlns:a16="http://schemas.microsoft.com/office/drawing/2014/main" val="1475815569"/>
                  </a:ext>
                </a:extLst>
              </a:tr>
              <a:tr h="370840">
                <a:tc>
                  <a:txBody>
                    <a:bodyPr/>
                    <a:lstStyle/>
                    <a:p>
                      <a:pPr algn="ctr"/>
                      <a:r>
                        <a:rPr lang="en-US" dirty="0"/>
                        <a:t>#3</a:t>
                      </a:r>
                    </a:p>
                  </a:txBody>
                  <a:tcPr/>
                </a:tc>
                <a:tc>
                  <a:txBody>
                    <a:bodyPr/>
                    <a:lstStyle/>
                    <a:p>
                      <a:pPr algn="ctr"/>
                      <a:r>
                        <a:rPr lang="en-US" dirty="0"/>
                        <a:t>SW 137th Ave</a:t>
                      </a:r>
                    </a:p>
                  </a:txBody>
                  <a:tcPr/>
                </a:tc>
                <a:tc>
                  <a:txBody>
                    <a:bodyPr/>
                    <a:lstStyle/>
                    <a:p>
                      <a:pPr algn="ctr"/>
                      <a:r>
                        <a:rPr lang="en-US" dirty="0"/>
                        <a:t>1118</a:t>
                      </a:r>
                    </a:p>
                  </a:txBody>
                  <a:tcPr/>
                </a:tc>
                <a:extLst>
                  <a:ext uri="{0D108BD9-81ED-4DB2-BD59-A6C34878D82A}">
                    <a16:rowId xmlns:a16="http://schemas.microsoft.com/office/drawing/2014/main" val="1745068131"/>
                  </a:ext>
                </a:extLst>
              </a:tr>
              <a:tr h="370840">
                <a:tc>
                  <a:txBody>
                    <a:bodyPr/>
                    <a:lstStyle/>
                    <a:p>
                      <a:pPr algn="ctr"/>
                      <a:r>
                        <a:rPr lang="en-US" dirty="0"/>
                        <a:t>#4</a:t>
                      </a:r>
                    </a:p>
                  </a:txBody>
                  <a:tcPr/>
                </a:tc>
                <a:tc>
                  <a:txBody>
                    <a:bodyPr/>
                    <a:lstStyle/>
                    <a:p>
                      <a:pPr algn="ctr"/>
                      <a:r>
                        <a:rPr lang="en-US" dirty="0"/>
                        <a:t>Palmetto </a:t>
                      </a:r>
                      <a:r>
                        <a:rPr lang="en-US" dirty="0" err="1"/>
                        <a:t>Expy</a:t>
                      </a:r>
                      <a:r>
                        <a:rPr lang="en-US" dirty="0"/>
                        <a:t> N</a:t>
                      </a:r>
                    </a:p>
                  </a:txBody>
                  <a:tcPr/>
                </a:tc>
                <a:tc>
                  <a:txBody>
                    <a:bodyPr/>
                    <a:lstStyle/>
                    <a:p>
                      <a:pPr algn="ctr"/>
                      <a:r>
                        <a:rPr lang="en-US" dirty="0"/>
                        <a:t>1041</a:t>
                      </a:r>
                    </a:p>
                  </a:txBody>
                  <a:tcPr/>
                </a:tc>
                <a:extLst>
                  <a:ext uri="{0D108BD9-81ED-4DB2-BD59-A6C34878D82A}">
                    <a16:rowId xmlns:a16="http://schemas.microsoft.com/office/drawing/2014/main" val="1200062375"/>
                  </a:ext>
                </a:extLst>
              </a:tr>
              <a:tr h="370840">
                <a:tc>
                  <a:txBody>
                    <a:bodyPr/>
                    <a:lstStyle/>
                    <a:p>
                      <a:pPr algn="ctr"/>
                      <a:r>
                        <a:rPr lang="en-US" dirty="0"/>
                        <a:t>#5</a:t>
                      </a:r>
                    </a:p>
                  </a:txBody>
                  <a:tcPr/>
                </a:tc>
                <a:tc>
                  <a:txBody>
                    <a:bodyPr/>
                    <a:lstStyle/>
                    <a:p>
                      <a:pPr algn="ctr"/>
                      <a:r>
                        <a:rPr lang="en-US" dirty="0"/>
                        <a:t>Dolphin </a:t>
                      </a:r>
                      <a:r>
                        <a:rPr lang="en-US" dirty="0" err="1"/>
                        <a:t>Expy</a:t>
                      </a:r>
                      <a:r>
                        <a:rPr lang="en-US" dirty="0"/>
                        <a:t> E</a:t>
                      </a:r>
                    </a:p>
                  </a:txBody>
                  <a:tcPr/>
                </a:tc>
                <a:tc>
                  <a:txBody>
                    <a:bodyPr/>
                    <a:lstStyle/>
                    <a:p>
                      <a:pPr algn="ctr"/>
                      <a:r>
                        <a:rPr lang="en-US" dirty="0"/>
                        <a:t>1020</a:t>
                      </a:r>
                    </a:p>
                  </a:txBody>
                  <a:tcPr/>
                </a:tc>
                <a:extLst>
                  <a:ext uri="{0D108BD9-81ED-4DB2-BD59-A6C34878D82A}">
                    <a16:rowId xmlns:a16="http://schemas.microsoft.com/office/drawing/2014/main" val="3689243532"/>
                  </a:ext>
                </a:extLst>
              </a:tr>
              <a:tr h="370840">
                <a:tc>
                  <a:txBody>
                    <a:bodyPr/>
                    <a:lstStyle/>
                    <a:p>
                      <a:pPr algn="ctr"/>
                      <a:r>
                        <a:rPr lang="en-US" dirty="0"/>
                        <a:t>#6</a:t>
                      </a:r>
                    </a:p>
                  </a:txBody>
                  <a:tcPr/>
                </a:tc>
                <a:tc>
                  <a:txBody>
                    <a:bodyPr/>
                    <a:lstStyle/>
                    <a:p>
                      <a:pPr algn="ctr"/>
                      <a:r>
                        <a:rPr lang="en-US" dirty="0"/>
                        <a:t>S Dixie Hwy</a:t>
                      </a:r>
                    </a:p>
                  </a:txBody>
                  <a:tcPr/>
                </a:tc>
                <a:tc>
                  <a:txBody>
                    <a:bodyPr/>
                    <a:lstStyle/>
                    <a:p>
                      <a:pPr algn="ctr"/>
                      <a:r>
                        <a:rPr lang="en-US" dirty="0"/>
                        <a:t>993</a:t>
                      </a:r>
                    </a:p>
                  </a:txBody>
                  <a:tcPr/>
                </a:tc>
                <a:extLst>
                  <a:ext uri="{0D108BD9-81ED-4DB2-BD59-A6C34878D82A}">
                    <a16:rowId xmlns:a16="http://schemas.microsoft.com/office/drawing/2014/main" val="906083908"/>
                  </a:ext>
                </a:extLst>
              </a:tr>
              <a:tr h="370840">
                <a:tc>
                  <a:txBody>
                    <a:bodyPr/>
                    <a:lstStyle/>
                    <a:p>
                      <a:pPr algn="ctr"/>
                      <a:r>
                        <a:rPr lang="en-US" dirty="0"/>
                        <a:t>#7</a:t>
                      </a:r>
                    </a:p>
                  </a:txBody>
                  <a:tcPr/>
                </a:tc>
                <a:tc>
                  <a:txBody>
                    <a:bodyPr/>
                    <a:lstStyle/>
                    <a:p>
                      <a:pPr algn="ctr"/>
                      <a:r>
                        <a:rPr lang="en-US" dirty="0"/>
                        <a:t>Palmetto </a:t>
                      </a:r>
                      <a:r>
                        <a:rPr lang="en-US" dirty="0" err="1"/>
                        <a:t>Expy</a:t>
                      </a:r>
                      <a:r>
                        <a:rPr lang="en-US" dirty="0"/>
                        <a:t> S</a:t>
                      </a:r>
                    </a:p>
                  </a:txBody>
                  <a:tcPr/>
                </a:tc>
                <a:tc>
                  <a:txBody>
                    <a:bodyPr/>
                    <a:lstStyle/>
                    <a:p>
                      <a:pPr algn="ctr"/>
                      <a:r>
                        <a:rPr lang="en-US" dirty="0"/>
                        <a:t>968</a:t>
                      </a:r>
                    </a:p>
                  </a:txBody>
                  <a:tcPr/>
                </a:tc>
                <a:extLst>
                  <a:ext uri="{0D108BD9-81ED-4DB2-BD59-A6C34878D82A}">
                    <a16:rowId xmlns:a16="http://schemas.microsoft.com/office/drawing/2014/main" val="1155265288"/>
                  </a:ext>
                </a:extLst>
              </a:tr>
              <a:tr h="370840">
                <a:tc>
                  <a:txBody>
                    <a:bodyPr/>
                    <a:lstStyle/>
                    <a:p>
                      <a:pPr algn="ctr"/>
                      <a:r>
                        <a:rPr lang="en-US" dirty="0"/>
                        <a:t>#8</a:t>
                      </a:r>
                    </a:p>
                  </a:txBody>
                  <a:tcPr/>
                </a:tc>
                <a:tc>
                  <a:txBody>
                    <a:bodyPr/>
                    <a:lstStyle/>
                    <a:p>
                      <a:pPr algn="ctr"/>
                      <a:r>
                        <a:rPr lang="en-US" dirty="0"/>
                        <a:t>SW 88th St</a:t>
                      </a:r>
                    </a:p>
                  </a:txBody>
                  <a:tcPr/>
                </a:tc>
                <a:tc>
                  <a:txBody>
                    <a:bodyPr/>
                    <a:lstStyle/>
                    <a:p>
                      <a:pPr algn="ctr"/>
                      <a:r>
                        <a:rPr lang="en-US" dirty="0"/>
                        <a:t>886</a:t>
                      </a:r>
                    </a:p>
                  </a:txBody>
                  <a:tcPr/>
                </a:tc>
                <a:extLst>
                  <a:ext uri="{0D108BD9-81ED-4DB2-BD59-A6C34878D82A}">
                    <a16:rowId xmlns:a16="http://schemas.microsoft.com/office/drawing/2014/main" val="2963831839"/>
                  </a:ext>
                </a:extLst>
              </a:tr>
              <a:tr h="370840">
                <a:tc>
                  <a:txBody>
                    <a:bodyPr/>
                    <a:lstStyle/>
                    <a:p>
                      <a:pPr algn="ctr"/>
                      <a:r>
                        <a:rPr lang="en-US" dirty="0"/>
                        <a:t>#9</a:t>
                      </a:r>
                    </a:p>
                  </a:txBody>
                  <a:tcPr/>
                </a:tc>
                <a:tc>
                  <a:txBody>
                    <a:bodyPr/>
                    <a:lstStyle/>
                    <a:p>
                      <a:pPr algn="ctr"/>
                      <a:r>
                        <a:rPr lang="en-US" dirty="0"/>
                        <a:t>Florida's </a:t>
                      </a:r>
                      <a:r>
                        <a:rPr lang="en-US" dirty="0" err="1"/>
                        <a:t>Tpke</a:t>
                      </a:r>
                      <a:r>
                        <a:rPr lang="en-US" dirty="0"/>
                        <a:t> S</a:t>
                      </a:r>
                    </a:p>
                  </a:txBody>
                  <a:tcPr/>
                </a:tc>
                <a:tc>
                  <a:txBody>
                    <a:bodyPr/>
                    <a:lstStyle/>
                    <a:p>
                      <a:pPr algn="ctr"/>
                      <a:r>
                        <a:rPr lang="en-US" dirty="0"/>
                        <a:t>862</a:t>
                      </a:r>
                    </a:p>
                  </a:txBody>
                  <a:tcPr/>
                </a:tc>
                <a:extLst>
                  <a:ext uri="{0D108BD9-81ED-4DB2-BD59-A6C34878D82A}">
                    <a16:rowId xmlns:a16="http://schemas.microsoft.com/office/drawing/2014/main" val="3558963701"/>
                  </a:ext>
                </a:extLst>
              </a:tr>
              <a:tr h="370840">
                <a:tc>
                  <a:txBody>
                    <a:bodyPr/>
                    <a:lstStyle/>
                    <a:p>
                      <a:pPr algn="ctr"/>
                      <a:r>
                        <a:rPr lang="en-US" dirty="0"/>
                        <a:t>#10</a:t>
                      </a:r>
                    </a:p>
                  </a:txBody>
                  <a:tcPr/>
                </a:tc>
                <a:tc>
                  <a:txBody>
                    <a:bodyPr/>
                    <a:lstStyle/>
                    <a:p>
                      <a:pPr algn="ctr"/>
                      <a:r>
                        <a:rPr lang="en-US" dirty="0"/>
                        <a:t>Dolphin </a:t>
                      </a:r>
                      <a:r>
                        <a:rPr lang="en-US" dirty="0" err="1"/>
                        <a:t>Expy</a:t>
                      </a:r>
                      <a:r>
                        <a:rPr lang="en-US" dirty="0"/>
                        <a:t> W</a:t>
                      </a:r>
                    </a:p>
                  </a:txBody>
                  <a:tcPr/>
                </a:tc>
                <a:tc>
                  <a:txBody>
                    <a:bodyPr/>
                    <a:lstStyle/>
                    <a:p>
                      <a:pPr algn="ctr"/>
                      <a:r>
                        <a:rPr lang="en-US" dirty="0"/>
                        <a:t>679</a:t>
                      </a:r>
                    </a:p>
                  </a:txBody>
                  <a:tcPr/>
                </a:tc>
                <a:extLst>
                  <a:ext uri="{0D108BD9-81ED-4DB2-BD59-A6C34878D82A}">
                    <a16:rowId xmlns:a16="http://schemas.microsoft.com/office/drawing/2014/main" val="2202242179"/>
                  </a:ext>
                </a:extLst>
              </a:tr>
            </a:tbl>
          </a:graphicData>
        </a:graphic>
      </p:graphicFrame>
      <p:sp>
        <p:nvSpPr>
          <p:cNvPr id="5" name="Rectangle 4">
            <a:extLst>
              <a:ext uri="{FF2B5EF4-FFF2-40B4-BE49-F238E27FC236}">
                <a16:creationId xmlns:a16="http://schemas.microsoft.com/office/drawing/2014/main" id="{DD3B5C31-00F0-F594-E946-60FE5CB07D68}"/>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80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D8BF-97BD-CE9C-39DE-AB74FCCF8581}"/>
              </a:ext>
            </a:extLst>
          </p:cNvPr>
          <p:cNvSpPr>
            <a:spLocks noGrp="1"/>
          </p:cNvSpPr>
          <p:nvPr>
            <p:ph type="title"/>
          </p:nvPr>
        </p:nvSpPr>
        <p:spPr/>
        <p:txBody>
          <a:bodyPr/>
          <a:lstStyle/>
          <a:p>
            <a:pPr algn="ctr"/>
            <a:r>
              <a:rPr lang="en-US" dirty="0"/>
              <a:t>Public Transportation: Analysis</a:t>
            </a:r>
          </a:p>
        </p:txBody>
      </p:sp>
      <p:sp>
        <p:nvSpPr>
          <p:cNvPr id="3" name="Content Placeholder 2">
            <a:extLst>
              <a:ext uri="{FF2B5EF4-FFF2-40B4-BE49-F238E27FC236}">
                <a16:creationId xmlns:a16="http://schemas.microsoft.com/office/drawing/2014/main" id="{9C46BFBD-32E4-F349-54A6-32252C67262D}"/>
              </a:ext>
            </a:extLst>
          </p:cNvPr>
          <p:cNvSpPr>
            <a:spLocks noGrp="1"/>
          </p:cNvSpPr>
          <p:nvPr>
            <p:ph idx="1"/>
          </p:nvPr>
        </p:nvSpPr>
        <p:spPr/>
        <p:txBody>
          <a:bodyPr>
            <a:normAutofit/>
          </a:bodyPr>
          <a:lstStyle/>
          <a:p>
            <a:pPr marL="0" indent="0">
              <a:buNone/>
            </a:pPr>
            <a:r>
              <a:rPr lang="en-US" b="1" dirty="0"/>
              <a:t>Dataset</a:t>
            </a:r>
            <a:r>
              <a:rPr lang="en-US" dirty="0"/>
              <a:t>: CSV file about Metro Interstate Traffic Volume</a:t>
            </a:r>
          </a:p>
          <a:p>
            <a:pPr marL="457200" lvl="1" indent="0">
              <a:lnSpc>
                <a:spcPct val="100000"/>
              </a:lnSpc>
              <a:buNone/>
            </a:pPr>
            <a:r>
              <a:rPr lang="en-US" sz="1200" dirty="0">
                <a:hlinkClick r:id="rId2"/>
              </a:rPr>
              <a:t>https://www.kaggle.com/code/ramyahr/metro-interstate-traffic-volume/notebook</a:t>
            </a:r>
            <a:endParaRPr lang="en-US" sz="1200" dirty="0"/>
          </a:p>
          <a:p>
            <a:pPr marL="457200" lvl="1" indent="0">
              <a:lnSpc>
                <a:spcPct val="100000"/>
              </a:lnSpc>
              <a:buNone/>
            </a:pPr>
            <a:endParaRPr lang="en-US" sz="1200" dirty="0"/>
          </a:p>
          <a:p>
            <a:pPr lvl="1"/>
            <a:r>
              <a:rPr lang="en-US" b="0" i="0" u="none" strike="noStrike" dirty="0">
                <a:solidFill>
                  <a:srgbClr val="000000"/>
                </a:solidFill>
                <a:effectLst/>
                <a:latin typeface="Inter"/>
              </a:rPr>
              <a:t>traffic volume for westbound I-94, Minneapolis-St Paul, MN</a:t>
            </a:r>
          </a:p>
          <a:p>
            <a:pPr lvl="1"/>
            <a:r>
              <a:rPr lang="en-US" b="0" i="0" u="none" strike="noStrike" dirty="0">
                <a:solidFill>
                  <a:srgbClr val="000000"/>
                </a:solidFill>
                <a:effectLst/>
                <a:latin typeface="Inter"/>
              </a:rPr>
              <a:t>Hourly collected data, ranging from 2012 until 2018</a:t>
            </a:r>
          </a:p>
          <a:p>
            <a:pPr lvl="1"/>
            <a:r>
              <a:rPr lang="en-US" dirty="0">
                <a:solidFill>
                  <a:srgbClr val="000000"/>
                </a:solidFill>
                <a:latin typeface="Inter"/>
              </a:rPr>
              <a:t>Contains weather data as temperature (K), clouds, rainfall and snowfall</a:t>
            </a:r>
          </a:p>
          <a:p>
            <a:pPr marL="457200" lvl="1" indent="0">
              <a:buNone/>
            </a:pPr>
            <a:endParaRPr lang="en-US" dirty="0">
              <a:solidFill>
                <a:srgbClr val="000000"/>
              </a:solidFill>
              <a:latin typeface="Inter"/>
            </a:endParaRPr>
          </a:p>
          <a:p>
            <a:pPr lvl="1"/>
            <a:r>
              <a:rPr lang="en-US" u="sng" dirty="0">
                <a:solidFill>
                  <a:srgbClr val="000000"/>
                </a:solidFill>
                <a:latin typeface="Inter"/>
              </a:rPr>
              <a:t>First Consideration</a:t>
            </a:r>
            <a:r>
              <a:rPr lang="en-US" dirty="0">
                <a:solidFill>
                  <a:srgbClr val="000000"/>
                </a:solidFill>
                <a:latin typeface="Inter"/>
              </a:rPr>
              <a:t>: Influence of Time</a:t>
            </a:r>
          </a:p>
          <a:p>
            <a:pPr marL="457200" lvl="1" indent="0">
              <a:buNone/>
            </a:pPr>
            <a:endParaRPr lang="en-US" dirty="0">
              <a:solidFill>
                <a:srgbClr val="000000"/>
              </a:solidFill>
              <a:latin typeface="Inter"/>
            </a:endParaRPr>
          </a:p>
          <a:p>
            <a:pPr lvl="1"/>
            <a:r>
              <a:rPr lang="en-US" b="0" i="0" u="sng" strike="noStrike" dirty="0">
                <a:solidFill>
                  <a:srgbClr val="000000"/>
                </a:solidFill>
                <a:effectLst/>
                <a:latin typeface="Inter"/>
              </a:rPr>
              <a:t>Second Consideration</a:t>
            </a:r>
            <a:r>
              <a:rPr lang="en-US" b="0" i="0" u="none" strike="noStrike" dirty="0">
                <a:solidFill>
                  <a:srgbClr val="000000"/>
                </a:solidFill>
                <a:effectLst/>
                <a:latin typeface="Inter"/>
              </a:rPr>
              <a:t>: Regression approach including weather data</a:t>
            </a:r>
          </a:p>
          <a:p>
            <a:pPr lvl="1"/>
            <a:endParaRPr lang="en-US" dirty="0"/>
          </a:p>
        </p:txBody>
      </p:sp>
      <p:sp>
        <p:nvSpPr>
          <p:cNvPr id="4" name="Rectangle 3">
            <a:extLst>
              <a:ext uri="{FF2B5EF4-FFF2-40B4-BE49-F238E27FC236}">
                <a16:creationId xmlns:a16="http://schemas.microsoft.com/office/drawing/2014/main" id="{281EF18D-EADB-A0C3-74A8-BBDBA51186BA}"/>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94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2A55-C4E2-F47E-874C-10DF55391B40}"/>
              </a:ext>
            </a:extLst>
          </p:cNvPr>
          <p:cNvSpPr>
            <a:spLocks noGrp="1"/>
          </p:cNvSpPr>
          <p:nvPr>
            <p:ph type="title"/>
          </p:nvPr>
        </p:nvSpPr>
        <p:spPr/>
        <p:txBody>
          <a:bodyPr/>
          <a:lstStyle/>
          <a:p>
            <a:pPr algn="ctr"/>
            <a:r>
              <a:rPr lang="en-US" dirty="0"/>
              <a:t>Public Transportation: Time Influence</a:t>
            </a:r>
          </a:p>
        </p:txBody>
      </p:sp>
      <p:sp>
        <p:nvSpPr>
          <p:cNvPr id="3" name="Content Placeholder 2">
            <a:extLst>
              <a:ext uri="{FF2B5EF4-FFF2-40B4-BE49-F238E27FC236}">
                <a16:creationId xmlns:a16="http://schemas.microsoft.com/office/drawing/2014/main" id="{DD75FC31-5499-C707-229E-A30AC103F99B}"/>
              </a:ext>
            </a:extLst>
          </p:cNvPr>
          <p:cNvSpPr>
            <a:spLocks noGrp="1"/>
          </p:cNvSpPr>
          <p:nvPr>
            <p:ph idx="1"/>
          </p:nvPr>
        </p:nvSpPr>
        <p:spPr>
          <a:xfrm>
            <a:off x="838200" y="1690688"/>
            <a:ext cx="10515600" cy="4486275"/>
          </a:xfrm>
        </p:spPr>
        <p:txBody>
          <a:bodyPr/>
          <a:lstStyle/>
          <a:p>
            <a:pPr marL="0" indent="0">
              <a:buNone/>
            </a:pPr>
            <a:endParaRPr lang="en-US" dirty="0"/>
          </a:p>
        </p:txBody>
      </p:sp>
      <p:sp>
        <p:nvSpPr>
          <p:cNvPr id="4" name="Rectangle 3">
            <a:extLst>
              <a:ext uri="{FF2B5EF4-FFF2-40B4-BE49-F238E27FC236}">
                <a16:creationId xmlns:a16="http://schemas.microsoft.com/office/drawing/2014/main" id="{F7AF7B47-C20A-BEA4-AC1B-9FF6ECD33A40}"/>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7B212F5-CBD5-EDEF-0C69-3921B8AFD4ED}"/>
              </a:ext>
            </a:extLst>
          </p:cNvPr>
          <p:cNvPicPr>
            <a:picLocks noChangeAspect="1"/>
          </p:cNvPicPr>
          <p:nvPr/>
        </p:nvPicPr>
        <p:blipFill>
          <a:blip r:embed="rId2"/>
          <a:stretch>
            <a:fillRect/>
          </a:stretch>
        </p:blipFill>
        <p:spPr>
          <a:xfrm>
            <a:off x="6667500" y="1353138"/>
            <a:ext cx="3403600" cy="2616200"/>
          </a:xfrm>
          <a:prstGeom prst="rect">
            <a:avLst/>
          </a:prstGeom>
        </p:spPr>
      </p:pic>
      <p:pic>
        <p:nvPicPr>
          <p:cNvPr id="6" name="Picture 5">
            <a:extLst>
              <a:ext uri="{FF2B5EF4-FFF2-40B4-BE49-F238E27FC236}">
                <a16:creationId xmlns:a16="http://schemas.microsoft.com/office/drawing/2014/main" id="{A8EA407A-F9BA-F88E-3C5B-FBD7155128A8}"/>
              </a:ext>
            </a:extLst>
          </p:cNvPr>
          <p:cNvPicPr>
            <a:picLocks noChangeAspect="1"/>
          </p:cNvPicPr>
          <p:nvPr/>
        </p:nvPicPr>
        <p:blipFill>
          <a:blip r:embed="rId3"/>
          <a:stretch>
            <a:fillRect/>
          </a:stretch>
        </p:blipFill>
        <p:spPr>
          <a:xfrm>
            <a:off x="1374140" y="1346788"/>
            <a:ext cx="3403600" cy="2628900"/>
          </a:xfrm>
          <a:prstGeom prst="rect">
            <a:avLst/>
          </a:prstGeom>
        </p:spPr>
      </p:pic>
      <p:pic>
        <p:nvPicPr>
          <p:cNvPr id="7" name="Picture 6">
            <a:extLst>
              <a:ext uri="{FF2B5EF4-FFF2-40B4-BE49-F238E27FC236}">
                <a16:creationId xmlns:a16="http://schemas.microsoft.com/office/drawing/2014/main" id="{E7586EFE-1B37-0206-8191-FDBCABE18343}"/>
              </a:ext>
            </a:extLst>
          </p:cNvPr>
          <p:cNvPicPr>
            <a:picLocks noChangeAspect="1"/>
          </p:cNvPicPr>
          <p:nvPr/>
        </p:nvPicPr>
        <p:blipFill>
          <a:blip r:embed="rId4"/>
          <a:stretch>
            <a:fillRect/>
          </a:stretch>
        </p:blipFill>
        <p:spPr>
          <a:xfrm>
            <a:off x="1386840" y="4143979"/>
            <a:ext cx="3390900" cy="2616200"/>
          </a:xfrm>
          <a:prstGeom prst="rect">
            <a:avLst/>
          </a:prstGeom>
        </p:spPr>
      </p:pic>
      <p:pic>
        <p:nvPicPr>
          <p:cNvPr id="8" name="Picture 7">
            <a:extLst>
              <a:ext uri="{FF2B5EF4-FFF2-40B4-BE49-F238E27FC236}">
                <a16:creationId xmlns:a16="http://schemas.microsoft.com/office/drawing/2014/main" id="{64B2D676-2E39-430F-E54D-1261E31DBED4}"/>
              </a:ext>
            </a:extLst>
          </p:cNvPr>
          <p:cNvPicPr>
            <a:picLocks noChangeAspect="1"/>
          </p:cNvPicPr>
          <p:nvPr/>
        </p:nvPicPr>
        <p:blipFill>
          <a:blip r:embed="rId5"/>
          <a:stretch>
            <a:fillRect/>
          </a:stretch>
        </p:blipFill>
        <p:spPr>
          <a:xfrm>
            <a:off x="6680200" y="4143979"/>
            <a:ext cx="3390900" cy="2590800"/>
          </a:xfrm>
          <a:prstGeom prst="rect">
            <a:avLst/>
          </a:prstGeom>
        </p:spPr>
      </p:pic>
    </p:spTree>
    <p:extLst>
      <p:ext uri="{BB962C8B-B14F-4D97-AF65-F5344CB8AC3E}">
        <p14:creationId xmlns:p14="http://schemas.microsoft.com/office/powerpoint/2010/main" val="2767613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AFE8-E48D-5BA7-0B94-F962B8DB2B35}"/>
              </a:ext>
            </a:extLst>
          </p:cNvPr>
          <p:cNvSpPr>
            <a:spLocks noGrp="1"/>
          </p:cNvSpPr>
          <p:nvPr>
            <p:ph type="title"/>
          </p:nvPr>
        </p:nvSpPr>
        <p:spPr/>
        <p:txBody>
          <a:bodyPr/>
          <a:lstStyle/>
          <a:p>
            <a:pPr algn="ctr"/>
            <a:r>
              <a:rPr lang="en-US" dirty="0"/>
              <a:t>Regression: Predicting PT Traveler Volume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FA8C0E-71C9-409D-1F8E-4A483EA2C205}"/>
                  </a:ext>
                </a:extLst>
              </p:cNvPr>
              <p:cNvSpPr>
                <a:spLocks noGrp="1"/>
              </p:cNvSpPr>
              <p:nvPr>
                <p:ph idx="1"/>
              </p:nvPr>
            </p:nvSpPr>
            <p:spPr/>
            <p:txBody>
              <a:bodyPr/>
              <a:lstStyle/>
              <a:p>
                <a:r>
                  <a:rPr lang="en-US" dirty="0"/>
                  <a:t>Consider the significance level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de-DE" b="0" i="1" smtClean="0">
                        <a:latin typeface="Cambria Math" panose="02040503050406030204" pitchFamily="18" charset="0"/>
                        <a:ea typeface="Cambria Math" panose="02040503050406030204" pitchFamily="18" charset="0"/>
                      </a:rPr>
                      <m:t>=0.05</m:t>
                    </m:r>
                  </m:oMath>
                </a14:m>
                <a:endParaRPr lang="en-US" dirty="0"/>
              </a:p>
              <a:p>
                <a:r>
                  <a:rPr lang="en-US" dirty="0"/>
                  <a:t>The considered data frame provides the following columns:</a:t>
                </a:r>
              </a:p>
              <a:p>
                <a:pPr lvl="1">
                  <a:buFont typeface="Wingdings" pitchFamily="2" charset="2"/>
                  <a:buChar char="Ø"/>
                </a:pPr>
                <a:r>
                  <a:rPr lang="en-US" sz="2000" dirty="0"/>
                  <a:t> traffic volume</a:t>
                </a:r>
              </a:p>
              <a:p>
                <a:pPr lvl="1">
                  <a:buFont typeface="Wingdings" pitchFamily="2" charset="2"/>
                  <a:buChar char="Ø"/>
                </a:pPr>
                <a:r>
                  <a:rPr lang="en-US" sz="2000" dirty="0"/>
                  <a:t> time in dates and hours</a:t>
                </a:r>
              </a:p>
              <a:p>
                <a:pPr lvl="1">
                  <a:buFont typeface="Wingdings" pitchFamily="2" charset="2"/>
                  <a:buChar char="Ø"/>
                </a:pPr>
                <a:r>
                  <a:rPr lang="en-US" sz="2000" dirty="0"/>
                  <a:t> temperature (K)</a:t>
                </a:r>
              </a:p>
              <a:p>
                <a:pPr lvl="1">
                  <a:buFont typeface="Wingdings" pitchFamily="2" charset="2"/>
                  <a:buChar char="Ø"/>
                </a:pPr>
                <a:r>
                  <a:rPr lang="en-US" sz="2000" dirty="0"/>
                  <a:t> duration of rainfall during that hour</a:t>
                </a:r>
              </a:p>
              <a:p>
                <a:pPr lvl="1">
                  <a:buFont typeface="Wingdings" pitchFamily="2" charset="2"/>
                  <a:buChar char="Ø"/>
                </a:pPr>
                <a:r>
                  <a:rPr lang="en-US" sz="2000" dirty="0"/>
                  <a:t> duration of snowfall during that hour</a:t>
                </a:r>
              </a:p>
              <a:p>
                <a:pPr lvl="1">
                  <a:buFont typeface="Wingdings" pitchFamily="2" charset="2"/>
                  <a:buChar char="Ø"/>
                </a:pPr>
                <a:r>
                  <a:rPr lang="en-US" sz="2000" dirty="0"/>
                  <a:t> amount of clouds</a:t>
                </a:r>
              </a:p>
              <a:p>
                <a:pPr lvl="1">
                  <a:buFont typeface="Wingdings" pitchFamily="2" charset="2"/>
                  <a:buChar char="Ø"/>
                </a:pPr>
                <a:r>
                  <a:rPr lang="en-US" sz="2000" dirty="0"/>
                  <a:t> weather short description</a:t>
                </a:r>
              </a:p>
              <a:p>
                <a:pPr lvl="1">
                  <a:buFont typeface="Wingdings" pitchFamily="2" charset="2"/>
                  <a:buChar char="Ø"/>
                </a:pPr>
                <a:r>
                  <a:rPr lang="en-US" sz="2000" dirty="0"/>
                  <a:t> </a:t>
                </a:r>
                <a:r>
                  <a:rPr lang="en-US" sz="2000" dirty="0">
                    <a:solidFill>
                      <a:schemeClr val="bg1">
                        <a:lumMod val="65000"/>
                      </a:schemeClr>
                    </a:solidFill>
                  </a:rPr>
                  <a:t>weather long description</a:t>
                </a:r>
              </a:p>
              <a:p>
                <a:pPr lvl="1">
                  <a:buFont typeface="Wingdings" pitchFamily="2" charset="2"/>
                  <a:buChar char="Ø"/>
                </a:pPr>
                <a:endParaRPr lang="en-US" dirty="0"/>
              </a:p>
            </p:txBody>
          </p:sp>
        </mc:Choice>
        <mc:Fallback>
          <p:sp>
            <p:nvSpPr>
              <p:cNvPr id="3" name="Content Placeholder 2">
                <a:extLst>
                  <a:ext uri="{FF2B5EF4-FFF2-40B4-BE49-F238E27FC236}">
                    <a16:creationId xmlns:a16="http://schemas.microsoft.com/office/drawing/2014/main" id="{4EFA8C0E-71C9-409D-1F8E-4A483EA2C20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CE0DBEF-D5B7-F99C-5A37-87DEC033EE9E}"/>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62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7377-5EE4-FE24-A8B0-7B01E391F5EF}"/>
              </a:ext>
            </a:extLst>
          </p:cNvPr>
          <p:cNvSpPr>
            <a:spLocks noGrp="1"/>
          </p:cNvSpPr>
          <p:nvPr>
            <p:ph type="title"/>
          </p:nvPr>
        </p:nvSpPr>
        <p:spPr/>
        <p:txBody>
          <a:bodyPr/>
          <a:lstStyle/>
          <a:p>
            <a:pPr algn="ctr"/>
            <a:r>
              <a:rPr lang="en-US" dirty="0"/>
              <a:t>First approach: Using all available parameters</a:t>
            </a:r>
          </a:p>
        </p:txBody>
      </p:sp>
      <p:sp>
        <p:nvSpPr>
          <p:cNvPr id="4" name="Rectangle 3">
            <a:extLst>
              <a:ext uri="{FF2B5EF4-FFF2-40B4-BE49-F238E27FC236}">
                <a16:creationId xmlns:a16="http://schemas.microsoft.com/office/drawing/2014/main" id="{410A5417-0A79-5D8E-E838-E467926D593A}"/>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5BAB47-7625-5A38-7F4F-45AD89CD27AE}"/>
              </a:ext>
            </a:extLst>
          </p:cNvPr>
          <p:cNvPicPr>
            <a:picLocks noChangeAspect="1"/>
          </p:cNvPicPr>
          <p:nvPr/>
        </p:nvPicPr>
        <p:blipFill>
          <a:blip r:embed="rId2"/>
          <a:stretch>
            <a:fillRect/>
          </a:stretch>
        </p:blipFill>
        <p:spPr>
          <a:xfrm>
            <a:off x="516465" y="1429883"/>
            <a:ext cx="4258735" cy="1613236"/>
          </a:xfrm>
          <a:prstGeom prst="rect">
            <a:avLst/>
          </a:prstGeom>
        </p:spPr>
      </p:pic>
      <p:sp>
        <p:nvSpPr>
          <p:cNvPr id="11" name="Content Placeholder 10">
            <a:extLst>
              <a:ext uri="{FF2B5EF4-FFF2-40B4-BE49-F238E27FC236}">
                <a16:creationId xmlns:a16="http://schemas.microsoft.com/office/drawing/2014/main" id="{D3364ABC-5C9C-D27C-9E5F-4229BBCFB97A}"/>
              </a:ext>
            </a:extLst>
          </p:cNvPr>
          <p:cNvSpPr>
            <a:spLocks noGrp="1"/>
          </p:cNvSpPr>
          <p:nvPr>
            <p:ph idx="1"/>
          </p:nvPr>
        </p:nvSpPr>
        <p:spPr>
          <a:xfrm>
            <a:off x="838200" y="5428117"/>
            <a:ext cx="10515600" cy="748846"/>
          </a:xfrm>
        </p:spPr>
        <p:txBody>
          <a:bodyPr/>
          <a:lstStyle/>
          <a:p>
            <a:endParaRPr lang="en-US" dirty="0"/>
          </a:p>
        </p:txBody>
      </p:sp>
      <p:pic>
        <p:nvPicPr>
          <p:cNvPr id="12" name="Picture 11">
            <a:extLst>
              <a:ext uri="{FF2B5EF4-FFF2-40B4-BE49-F238E27FC236}">
                <a16:creationId xmlns:a16="http://schemas.microsoft.com/office/drawing/2014/main" id="{214A5043-CF40-2325-F74B-3384E53AFD42}"/>
              </a:ext>
            </a:extLst>
          </p:cNvPr>
          <p:cNvPicPr>
            <a:picLocks noChangeAspect="1"/>
          </p:cNvPicPr>
          <p:nvPr/>
        </p:nvPicPr>
        <p:blipFill>
          <a:blip r:embed="rId3"/>
          <a:stretch>
            <a:fillRect/>
          </a:stretch>
        </p:blipFill>
        <p:spPr>
          <a:xfrm>
            <a:off x="516464" y="3178056"/>
            <a:ext cx="4258735" cy="523913"/>
          </a:xfrm>
          <a:prstGeom prst="rect">
            <a:avLst/>
          </a:prstGeom>
        </p:spPr>
      </p:pic>
      <p:pic>
        <p:nvPicPr>
          <p:cNvPr id="13" name="Picture 12">
            <a:extLst>
              <a:ext uri="{FF2B5EF4-FFF2-40B4-BE49-F238E27FC236}">
                <a16:creationId xmlns:a16="http://schemas.microsoft.com/office/drawing/2014/main" id="{5F96E3DE-A8CA-7FEB-0AC3-A7F398A9BB99}"/>
              </a:ext>
            </a:extLst>
          </p:cNvPr>
          <p:cNvPicPr>
            <a:picLocks noChangeAspect="1"/>
          </p:cNvPicPr>
          <p:nvPr/>
        </p:nvPicPr>
        <p:blipFill>
          <a:blip r:embed="rId4"/>
          <a:stretch>
            <a:fillRect/>
          </a:stretch>
        </p:blipFill>
        <p:spPr>
          <a:xfrm>
            <a:off x="516462" y="3836906"/>
            <a:ext cx="4258736" cy="523913"/>
          </a:xfrm>
          <a:prstGeom prst="rect">
            <a:avLst/>
          </a:prstGeom>
        </p:spPr>
      </p:pic>
      <p:pic>
        <p:nvPicPr>
          <p:cNvPr id="14" name="Picture 13">
            <a:extLst>
              <a:ext uri="{FF2B5EF4-FFF2-40B4-BE49-F238E27FC236}">
                <a16:creationId xmlns:a16="http://schemas.microsoft.com/office/drawing/2014/main" id="{CF0FDA73-3131-8CFA-237E-E6AC59C98A6D}"/>
              </a:ext>
            </a:extLst>
          </p:cNvPr>
          <p:cNvPicPr>
            <a:picLocks noChangeAspect="1"/>
          </p:cNvPicPr>
          <p:nvPr/>
        </p:nvPicPr>
        <p:blipFill>
          <a:blip r:embed="rId5"/>
          <a:stretch>
            <a:fillRect/>
          </a:stretch>
        </p:blipFill>
        <p:spPr>
          <a:xfrm>
            <a:off x="516462" y="4495756"/>
            <a:ext cx="4258736" cy="2059340"/>
          </a:xfrm>
          <a:prstGeom prst="rect">
            <a:avLst/>
          </a:prstGeom>
        </p:spPr>
      </p:pic>
      <p:pic>
        <p:nvPicPr>
          <p:cNvPr id="15" name="Picture 14">
            <a:extLst>
              <a:ext uri="{FF2B5EF4-FFF2-40B4-BE49-F238E27FC236}">
                <a16:creationId xmlns:a16="http://schemas.microsoft.com/office/drawing/2014/main" id="{66B061F2-37AA-8C58-BC21-EFB1639F3082}"/>
              </a:ext>
            </a:extLst>
          </p:cNvPr>
          <p:cNvPicPr>
            <a:picLocks noChangeAspect="1"/>
          </p:cNvPicPr>
          <p:nvPr/>
        </p:nvPicPr>
        <p:blipFill>
          <a:blip r:embed="rId6"/>
          <a:stretch>
            <a:fillRect/>
          </a:stretch>
        </p:blipFill>
        <p:spPr>
          <a:xfrm>
            <a:off x="6096000" y="4513782"/>
            <a:ext cx="4984750" cy="1828670"/>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42687E6-2C9B-BD78-9320-5D0FCBFAD8F0}"/>
                  </a:ext>
                </a:extLst>
              </p:cNvPr>
              <p:cNvSpPr txBox="1"/>
              <p:nvPr/>
            </p:nvSpPr>
            <p:spPr>
              <a:xfrm>
                <a:off x="5258329" y="1974886"/>
                <a:ext cx="6660091" cy="369332"/>
              </a:xfrm>
              <a:prstGeom prst="rect">
                <a:avLst/>
              </a:prstGeom>
              <a:noFill/>
            </p:spPr>
            <p:txBody>
              <a:bodyPr wrap="square">
                <a:spAutoFit/>
              </a:bodyPr>
              <a:lstStyle/>
              <a:p>
                <a:r>
                  <a:rPr lang="en-US" dirty="0"/>
                  <a:t>Traffic volume = </a:t>
                </a:r>
                <a14:m>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0</m:t>
                        </m:r>
                      </m:sub>
                    </m:sSub>
                    <m:r>
                      <a:rPr lang="de-DE" b="0" i="1" smtClean="0">
                        <a:latin typeface="Cambria Math" panose="02040503050406030204" pitchFamily="18" charset="0"/>
                      </a:rPr>
                      <m:t> </m:t>
                    </m:r>
                    <m:r>
                      <m:rPr>
                        <m:nor/>
                      </m:rPr>
                      <a:rPr lang="de-DE" dirty="0"/>
                      <m:t>+</m:t>
                    </m:r>
                    <m:r>
                      <a:rPr lang="de-DE" b="0" i="1" dirty="0" smtClean="0">
                        <a:latin typeface="Cambria Math" panose="02040503050406030204" pitchFamily="18" charset="0"/>
                      </a:rPr>
                      <m:t> </m:t>
                    </m:r>
                    <m:sSub>
                      <m:sSubPr>
                        <m:ctrlPr>
                          <a:rPr lang="en-US" i="1">
                            <a:latin typeface="Cambria Math" panose="02040503050406030204" pitchFamily="18" charset="0"/>
                          </a:rPr>
                        </m:ctrlPr>
                      </m:sSubPr>
                      <m:e>
                        <m:r>
                          <a:rPr lang="de-DE" i="1">
                            <a:latin typeface="Cambria Math" panose="02040503050406030204" pitchFamily="18" charset="0"/>
                          </a:rPr>
                          <m:t>𝑎</m:t>
                        </m:r>
                      </m:e>
                      <m:sub>
                        <m:r>
                          <a:rPr lang="de-DE" b="0" i="1" smtClean="0">
                            <a:latin typeface="Cambria Math" panose="02040503050406030204" pitchFamily="18" charset="0"/>
                          </a:rPr>
                          <m:t>1</m:t>
                        </m:r>
                      </m:sub>
                    </m:sSub>
                  </m:oMath>
                </a14:m>
                <a:r>
                  <a:rPr lang="en-US" dirty="0"/>
                  <a:t> * </a:t>
                </a:r>
                <a:r>
                  <a:rPr lang="de-DE" dirty="0"/>
                  <a:t>year + … + </a:t>
                </a:r>
                <a14:m>
                  <m:oMath xmlns:m="http://schemas.openxmlformats.org/officeDocument/2006/math">
                    <m:sSub>
                      <m:sSubPr>
                        <m:ctrlPr>
                          <a:rPr lang="en-US" i="1">
                            <a:latin typeface="Cambria Math" panose="02040503050406030204" pitchFamily="18" charset="0"/>
                          </a:rPr>
                        </m:ctrlPr>
                      </m:sSubPr>
                      <m:e>
                        <m:r>
                          <a:rPr lang="de-DE" i="1">
                            <a:latin typeface="Cambria Math" panose="02040503050406030204" pitchFamily="18" charset="0"/>
                          </a:rPr>
                          <m:t>𝑎</m:t>
                        </m:r>
                      </m:e>
                      <m:sub>
                        <m:r>
                          <a:rPr lang="de-DE" b="0" i="1" smtClean="0">
                            <a:latin typeface="Cambria Math" panose="02040503050406030204" pitchFamily="18" charset="0"/>
                          </a:rPr>
                          <m:t>9</m:t>
                        </m:r>
                      </m:sub>
                    </m:sSub>
                    <m:r>
                      <a:rPr lang="de-DE" b="0" i="1" smtClean="0">
                        <a:latin typeface="Cambria Math" panose="02040503050406030204" pitchFamily="18" charset="0"/>
                      </a:rPr>
                      <m:t> ∗</m:t>
                    </m:r>
                  </m:oMath>
                </a14:m>
                <a:r>
                  <a:rPr lang="de-DE" dirty="0"/>
                  <a:t> </a:t>
                </a:r>
                <a:r>
                  <a:rPr lang="de-DE" dirty="0" err="1"/>
                  <a:t>weather</a:t>
                </a:r>
                <a:r>
                  <a:rPr lang="de-DE" dirty="0"/>
                  <a:t> (</a:t>
                </a:r>
                <a:r>
                  <a:rPr lang="de-DE" dirty="0" err="1"/>
                  <a:t>short</a:t>
                </a:r>
                <a:r>
                  <a:rPr lang="de-DE" dirty="0"/>
                  <a:t> </a:t>
                </a:r>
                <a:r>
                  <a:rPr lang="de-DE" dirty="0" err="1"/>
                  <a:t>description</a:t>
                </a:r>
                <a:r>
                  <a:rPr lang="de-DE" dirty="0"/>
                  <a:t>)</a:t>
                </a:r>
                <a:endParaRPr lang="en-US" dirty="0"/>
              </a:p>
            </p:txBody>
          </p:sp>
        </mc:Choice>
        <mc:Fallback>
          <p:sp>
            <p:nvSpPr>
              <p:cNvPr id="17" name="TextBox 16">
                <a:extLst>
                  <a:ext uri="{FF2B5EF4-FFF2-40B4-BE49-F238E27FC236}">
                    <a16:creationId xmlns:a16="http://schemas.microsoft.com/office/drawing/2014/main" id="{642687E6-2C9B-BD78-9320-5D0FCBFAD8F0}"/>
                  </a:ext>
                </a:extLst>
              </p:cNvPr>
              <p:cNvSpPr txBox="1">
                <a:spLocks noRot="1" noChangeAspect="1" noMove="1" noResize="1" noEditPoints="1" noAdjustHandles="1" noChangeArrowheads="1" noChangeShapeType="1" noTextEdit="1"/>
              </p:cNvSpPr>
              <p:nvPr/>
            </p:nvSpPr>
            <p:spPr>
              <a:xfrm>
                <a:off x="5258329" y="1974886"/>
                <a:ext cx="6660091" cy="369332"/>
              </a:xfrm>
              <a:prstGeom prst="rect">
                <a:avLst/>
              </a:prstGeom>
              <a:blipFill>
                <a:blip r:embed="rId7"/>
                <a:stretch>
                  <a:fillRect l="-952" t="-6667" r="-571" b="-26667"/>
                </a:stretch>
              </a:blipFill>
            </p:spPr>
            <p:txBody>
              <a:bodyPr/>
              <a:lstStyle/>
              <a:p>
                <a:r>
                  <a:rPr lang="en-US">
                    <a:noFill/>
                  </a:rPr>
                  <a:t> </a:t>
                </a:r>
              </a:p>
            </p:txBody>
          </p:sp>
        </mc:Fallback>
      </mc:AlternateContent>
    </p:spTree>
    <p:extLst>
      <p:ext uri="{BB962C8B-B14F-4D97-AF65-F5344CB8AC3E}">
        <p14:creationId xmlns:p14="http://schemas.microsoft.com/office/powerpoint/2010/main" val="820335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7377-5EE4-FE24-A8B0-7B01E391F5EF}"/>
              </a:ext>
            </a:extLst>
          </p:cNvPr>
          <p:cNvSpPr>
            <a:spLocks noGrp="1"/>
          </p:cNvSpPr>
          <p:nvPr>
            <p:ph type="title"/>
          </p:nvPr>
        </p:nvSpPr>
        <p:spPr/>
        <p:txBody>
          <a:bodyPr/>
          <a:lstStyle/>
          <a:p>
            <a:pPr algn="ctr"/>
            <a:r>
              <a:rPr lang="en-US" dirty="0"/>
              <a:t>Second approach: Refine the model</a:t>
            </a:r>
          </a:p>
        </p:txBody>
      </p:sp>
      <p:sp>
        <p:nvSpPr>
          <p:cNvPr id="4" name="Rectangle 3">
            <a:extLst>
              <a:ext uri="{FF2B5EF4-FFF2-40B4-BE49-F238E27FC236}">
                <a16:creationId xmlns:a16="http://schemas.microsoft.com/office/drawing/2014/main" id="{410A5417-0A79-5D8E-E838-E467926D593A}"/>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42687E6-2C9B-BD78-9320-5D0FCBFAD8F0}"/>
                  </a:ext>
                </a:extLst>
              </p:cNvPr>
              <p:cNvSpPr txBox="1"/>
              <p:nvPr/>
            </p:nvSpPr>
            <p:spPr>
              <a:xfrm>
                <a:off x="5503333" y="3429000"/>
                <a:ext cx="7111999" cy="646331"/>
              </a:xfrm>
              <a:prstGeom prst="rect">
                <a:avLst/>
              </a:prstGeom>
              <a:noFill/>
            </p:spPr>
            <p:txBody>
              <a:bodyPr wrap="square">
                <a:spAutoFit/>
              </a:bodyPr>
              <a:lstStyle/>
              <a:p>
                <a:r>
                  <a:rPr lang="en-US" dirty="0"/>
                  <a:t>Traffic volume </a:t>
                </a:r>
              </a:p>
              <a:p>
                <a:r>
                  <a:rPr lang="en-US" dirty="0"/>
                  <a:t>= </a:t>
                </a:r>
                <a14:m>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0</m:t>
                        </m:r>
                      </m:sub>
                    </m:sSub>
                    <m:r>
                      <a:rPr lang="de-DE" b="0" i="1" smtClean="0">
                        <a:latin typeface="Cambria Math" panose="02040503050406030204" pitchFamily="18" charset="0"/>
                      </a:rPr>
                      <m:t> </m:t>
                    </m:r>
                    <m:r>
                      <m:rPr>
                        <m:nor/>
                      </m:rPr>
                      <a:rPr lang="de-DE" dirty="0"/>
                      <m:t>+</m:t>
                    </m:r>
                    <m:r>
                      <a:rPr lang="de-DE" b="0" i="1" dirty="0" smtClean="0">
                        <a:latin typeface="Cambria Math" panose="02040503050406030204" pitchFamily="18" charset="0"/>
                      </a:rPr>
                      <m:t> </m:t>
                    </m:r>
                    <m:sSub>
                      <m:sSubPr>
                        <m:ctrlPr>
                          <a:rPr lang="en-US" i="1">
                            <a:latin typeface="Cambria Math" panose="02040503050406030204" pitchFamily="18" charset="0"/>
                          </a:rPr>
                        </m:ctrlPr>
                      </m:sSubPr>
                      <m:e>
                        <m:r>
                          <a:rPr lang="de-DE" i="1">
                            <a:latin typeface="Cambria Math" panose="02040503050406030204" pitchFamily="18" charset="0"/>
                          </a:rPr>
                          <m:t>𝑎</m:t>
                        </m:r>
                      </m:e>
                      <m:sub>
                        <m:r>
                          <a:rPr lang="de-DE" b="0" i="1" smtClean="0">
                            <a:latin typeface="Cambria Math" panose="02040503050406030204" pitchFamily="18" charset="0"/>
                          </a:rPr>
                          <m:t>1</m:t>
                        </m:r>
                      </m:sub>
                    </m:sSub>
                  </m:oMath>
                </a14:m>
                <a:r>
                  <a:rPr lang="en-US" dirty="0"/>
                  <a:t> * </a:t>
                </a:r>
                <a:r>
                  <a:rPr lang="de-DE" dirty="0" err="1"/>
                  <a:t>month</a:t>
                </a:r>
                <a:r>
                  <a:rPr lang="de-DE" dirty="0"/>
                  <a:t> + … + </a:t>
                </a:r>
                <a14:m>
                  <m:oMath xmlns:m="http://schemas.openxmlformats.org/officeDocument/2006/math">
                    <m:sSub>
                      <m:sSubPr>
                        <m:ctrlPr>
                          <a:rPr lang="en-US" i="1">
                            <a:latin typeface="Cambria Math" panose="02040503050406030204" pitchFamily="18" charset="0"/>
                          </a:rPr>
                        </m:ctrlPr>
                      </m:sSubPr>
                      <m:e>
                        <m:r>
                          <a:rPr lang="de-DE" i="1">
                            <a:latin typeface="Cambria Math" panose="02040503050406030204" pitchFamily="18" charset="0"/>
                          </a:rPr>
                          <m:t>𝑎</m:t>
                        </m:r>
                      </m:e>
                      <m:sub>
                        <m:r>
                          <a:rPr lang="de-DE" b="0" i="1" smtClean="0">
                            <a:latin typeface="Cambria Math" panose="02040503050406030204" pitchFamily="18" charset="0"/>
                          </a:rPr>
                          <m:t>5</m:t>
                        </m:r>
                      </m:sub>
                    </m:sSub>
                    <m:r>
                      <a:rPr lang="de-DE" b="0" i="1" smtClean="0">
                        <a:latin typeface="Cambria Math" panose="02040503050406030204" pitchFamily="18" charset="0"/>
                      </a:rPr>
                      <m:t> ∗</m:t>
                    </m:r>
                  </m:oMath>
                </a14:m>
                <a:r>
                  <a:rPr lang="de-DE" dirty="0"/>
                  <a:t> </a:t>
                </a:r>
                <a:r>
                  <a:rPr lang="de-DE" dirty="0" err="1"/>
                  <a:t>weather</a:t>
                </a:r>
                <a:r>
                  <a:rPr lang="de-DE" dirty="0"/>
                  <a:t> (</a:t>
                </a:r>
                <a:r>
                  <a:rPr lang="de-DE" dirty="0" err="1"/>
                  <a:t>short</a:t>
                </a:r>
                <a:r>
                  <a:rPr lang="de-DE" dirty="0"/>
                  <a:t> </a:t>
                </a:r>
                <a:r>
                  <a:rPr lang="de-DE" dirty="0" err="1"/>
                  <a:t>description</a:t>
                </a:r>
                <a:r>
                  <a:rPr lang="de-DE" dirty="0"/>
                  <a:t>)*</a:t>
                </a:r>
                <a:endParaRPr lang="en-US" dirty="0"/>
              </a:p>
            </p:txBody>
          </p:sp>
        </mc:Choice>
        <mc:Fallback>
          <p:sp>
            <p:nvSpPr>
              <p:cNvPr id="17" name="TextBox 16">
                <a:extLst>
                  <a:ext uri="{FF2B5EF4-FFF2-40B4-BE49-F238E27FC236}">
                    <a16:creationId xmlns:a16="http://schemas.microsoft.com/office/drawing/2014/main" id="{642687E6-2C9B-BD78-9320-5D0FCBFAD8F0}"/>
                  </a:ext>
                </a:extLst>
              </p:cNvPr>
              <p:cNvSpPr txBox="1">
                <a:spLocks noRot="1" noChangeAspect="1" noMove="1" noResize="1" noEditPoints="1" noAdjustHandles="1" noChangeArrowheads="1" noChangeShapeType="1" noTextEdit="1"/>
              </p:cNvSpPr>
              <p:nvPr/>
            </p:nvSpPr>
            <p:spPr>
              <a:xfrm>
                <a:off x="5503333" y="3429000"/>
                <a:ext cx="7111999" cy="646331"/>
              </a:xfrm>
              <a:prstGeom prst="rect">
                <a:avLst/>
              </a:prstGeom>
              <a:blipFill>
                <a:blip r:embed="rId2"/>
                <a:stretch>
                  <a:fillRect l="-713" t="-5769" b="-134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E380629-7491-C10B-C72C-1F9F1EE3048F}"/>
              </a:ext>
            </a:extLst>
          </p:cNvPr>
          <p:cNvSpPr txBox="1"/>
          <p:nvPr/>
        </p:nvSpPr>
        <p:spPr>
          <a:xfrm>
            <a:off x="5503333" y="1603746"/>
            <a:ext cx="6172203" cy="1446550"/>
          </a:xfrm>
          <a:prstGeom prst="rect">
            <a:avLst/>
          </a:prstGeom>
          <a:noFill/>
        </p:spPr>
        <p:txBody>
          <a:bodyPr wrap="square" rtlCol="0">
            <a:spAutoFit/>
          </a:bodyPr>
          <a:lstStyle/>
          <a:p>
            <a:r>
              <a:rPr lang="en-US" dirty="0"/>
              <a:t>Eliminate all parameters with p-value &gt; 0.05</a:t>
            </a:r>
          </a:p>
          <a:p>
            <a:pPr marL="742950" lvl="1" indent="-285750">
              <a:buFont typeface="Arial" panose="020B0604020202020204" pitchFamily="34" charset="0"/>
              <a:buChar char="•"/>
            </a:pPr>
            <a:r>
              <a:rPr lang="en-US" sz="1400" dirty="0"/>
              <a:t>Day</a:t>
            </a:r>
          </a:p>
          <a:p>
            <a:pPr marL="742950" lvl="1" indent="-285750">
              <a:buFont typeface="Arial" panose="020B0604020202020204" pitchFamily="34" charset="0"/>
              <a:buChar char="•"/>
            </a:pPr>
            <a:r>
              <a:rPr lang="en-US" sz="1400" dirty="0"/>
              <a:t>Weather partially (haze, mist, rain and squall)</a:t>
            </a:r>
          </a:p>
          <a:p>
            <a:pPr marL="742950" lvl="1" indent="-285750">
              <a:buFont typeface="Arial" panose="020B0604020202020204" pitchFamily="34" charset="0"/>
              <a:buChar char="•"/>
            </a:pPr>
            <a:r>
              <a:rPr lang="en-US" sz="1400" dirty="0"/>
              <a:t>Year</a:t>
            </a:r>
          </a:p>
          <a:p>
            <a:pPr marL="742950" lvl="1" indent="-285750">
              <a:buFont typeface="Arial" panose="020B0604020202020204" pitchFamily="34" charset="0"/>
              <a:buChar char="•"/>
            </a:pPr>
            <a:r>
              <a:rPr lang="en-US" sz="1400" dirty="0"/>
              <a:t>Rain_1h</a:t>
            </a:r>
          </a:p>
          <a:p>
            <a:pPr marL="742950" lvl="1" indent="-285750">
              <a:buFont typeface="Arial" panose="020B0604020202020204" pitchFamily="34" charset="0"/>
              <a:buChar char="•"/>
            </a:pPr>
            <a:r>
              <a:rPr lang="en-US" sz="1400" dirty="0"/>
              <a:t>Snow_1h</a:t>
            </a:r>
          </a:p>
        </p:txBody>
      </p:sp>
      <p:pic>
        <p:nvPicPr>
          <p:cNvPr id="6" name="Picture 5">
            <a:extLst>
              <a:ext uri="{FF2B5EF4-FFF2-40B4-BE49-F238E27FC236}">
                <a16:creationId xmlns:a16="http://schemas.microsoft.com/office/drawing/2014/main" id="{95DB6978-A850-9304-74E1-E31865AB5900}"/>
              </a:ext>
            </a:extLst>
          </p:cNvPr>
          <p:cNvPicPr>
            <a:picLocks noChangeAspect="1"/>
          </p:cNvPicPr>
          <p:nvPr/>
        </p:nvPicPr>
        <p:blipFill>
          <a:blip r:embed="rId3"/>
          <a:stretch>
            <a:fillRect/>
          </a:stretch>
        </p:blipFill>
        <p:spPr>
          <a:xfrm>
            <a:off x="516459" y="1869815"/>
            <a:ext cx="4585581" cy="1702265"/>
          </a:xfrm>
          <a:prstGeom prst="rect">
            <a:avLst/>
          </a:prstGeom>
        </p:spPr>
      </p:pic>
      <p:pic>
        <p:nvPicPr>
          <p:cNvPr id="7" name="Picture 6">
            <a:extLst>
              <a:ext uri="{FF2B5EF4-FFF2-40B4-BE49-F238E27FC236}">
                <a16:creationId xmlns:a16="http://schemas.microsoft.com/office/drawing/2014/main" id="{3168B72A-61D9-DA2D-AF2E-DB05001A7179}"/>
              </a:ext>
            </a:extLst>
          </p:cNvPr>
          <p:cNvPicPr>
            <a:picLocks noChangeAspect="1"/>
          </p:cNvPicPr>
          <p:nvPr/>
        </p:nvPicPr>
        <p:blipFill>
          <a:blip r:embed="rId4"/>
          <a:stretch>
            <a:fillRect/>
          </a:stretch>
        </p:blipFill>
        <p:spPr>
          <a:xfrm>
            <a:off x="516460" y="3842448"/>
            <a:ext cx="4585581" cy="465766"/>
          </a:xfrm>
          <a:prstGeom prst="rect">
            <a:avLst/>
          </a:prstGeom>
        </p:spPr>
      </p:pic>
      <p:pic>
        <p:nvPicPr>
          <p:cNvPr id="8" name="Picture 7">
            <a:extLst>
              <a:ext uri="{FF2B5EF4-FFF2-40B4-BE49-F238E27FC236}">
                <a16:creationId xmlns:a16="http://schemas.microsoft.com/office/drawing/2014/main" id="{A456CD6E-E312-A1B9-0F91-10248305F009}"/>
              </a:ext>
            </a:extLst>
          </p:cNvPr>
          <p:cNvPicPr>
            <a:picLocks noChangeAspect="1"/>
          </p:cNvPicPr>
          <p:nvPr/>
        </p:nvPicPr>
        <p:blipFill>
          <a:blip r:embed="rId5"/>
          <a:stretch>
            <a:fillRect/>
          </a:stretch>
        </p:blipFill>
        <p:spPr>
          <a:xfrm>
            <a:off x="516459" y="4513781"/>
            <a:ext cx="4585580" cy="1547009"/>
          </a:xfrm>
          <a:prstGeom prst="rect">
            <a:avLst/>
          </a:prstGeom>
        </p:spPr>
      </p:pic>
      <p:pic>
        <p:nvPicPr>
          <p:cNvPr id="9" name="Picture 8">
            <a:extLst>
              <a:ext uri="{FF2B5EF4-FFF2-40B4-BE49-F238E27FC236}">
                <a16:creationId xmlns:a16="http://schemas.microsoft.com/office/drawing/2014/main" id="{EB8ECE8A-78C2-3C2F-48FC-2E0EFD4F7B93}"/>
              </a:ext>
            </a:extLst>
          </p:cNvPr>
          <p:cNvPicPr>
            <a:picLocks noChangeAspect="1"/>
          </p:cNvPicPr>
          <p:nvPr/>
        </p:nvPicPr>
        <p:blipFill>
          <a:blip r:embed="rId6"/>
          <a:stretch>
            <a:fillRect/>
          </a:stretch>
        </p:blipFill>
        <p:spPr>
          <a:xfrm>
            <a:off x="5862294" y="4535480"/>
            <a:ext cx="4865331" cy="1135244"/>
          </a:xfrm>
          <a:prstGeom prst="rect">
            <a:avLst/>
          </a:prstGeom>
        </p:spPr>
      </p:pic>
    </p:spTree>
    <p:extLst>
      <p:ext uri="{BB962C8B-B14F-4D97-AF65-F5344CB8AC3E}">
        <p14:creationId xmlns:p14="http://schemas.microsoft.com/office/powerpoint/2010/main" val="2726601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3603</TotalTime>
  <Words>1446</Words>
  <Application>Microsoft Macintosh PowerPoint</Application>
  <PresentationFormat>Widescreen</PresentationFormat>
  <Paragraphs>193</Paragraphs>
  <Slides>22</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Arial</vt:lpstr>
      <vt:lpstr>Arial</vt:lpstr>
      <vt:lpstr>Calibri</vt:lpstr>
      <vt:lpstr>Calibri Light</vt:lpstr>
      <vt:lpstr>Cambria Math</vt:lpstr>
      <vt:lpstr>Fira Sans</vt:lpstr>
      <vt:lpstr>Guardian Text Egyptian ACBJ Web</vt:lpstr>
      <vt:lpstr>Inter</vt:lpstr>
      <vt:lpstr>Merriweather</vt:lpstr>
      <vt:lpstr>Open Sans</vt:lpstr>
      <vt:lpstr>Roboto Flex</vt:lpstr>
      <vt:lpstr>Source Serif Pro</vt:lpstr>
      <vt:lpstr>TimesNewRomanPSMT</vt:lpstr>
      <vt:lpstr>Wingdings</vt:lpstr>
      <vt:lpstr>Office Theme</vt:lpstr>
      <vt:lpstr>How can traffic be improved in Miami?</vt:lpstr>
      <vt:lpstr>The Process</vt:lpstr>
      <vt:lpstr>Miami Streets with most accidents</vt:lpstr>
      <vt:lpstr>Miami Streets with most accidents</vt:lpstr>
      <vt:lpstr>Public Transportation: Analysis</vt:lpstr>
      <vt:lpstr>Public Transportation: Time Influence</vt:lpstr>
      <vt:lpstr>Regression: Predicting PT Traveler Volume</vt:lpstr>
      <vt:lpstr>First approach: Using all available parameters</vt:lpstr>
      <vt:lpstr>Second approach: Refine the model</vt:lpstr>
      <vt:lpstr>Sources</vt:lpstr>
      <vt:lpstr>Backup</vt:lpstr>
      <vt:lpstr>Contents</vt:lpstr>
      <vt:lpstr>1. Framework</vt:lpstr>
      <vt:lpstr>2. Major Problems</vt:lpstr>
      <vt:lpstr>IH1: Miami’s traffic can be improved by introducing smart traffic lights  </vt:lpstr>
      <vt:lpstr>IH2: Improving public transport in the Miami area would decrease the number of cars on the street and hence relieve the traffic.  </vt:lpstr>
      <vt:lpstr>IH3: There are ideas of the smart city concept which are not yet implemented in Miami and could be applied to improve the traffic.  </vt:lpstr>
      <vt:lpstr>IH4: There are traffic-improving concepts used by other US cities such as Greensboro that could be applied to Miami traffic as well.  </vt:lpstr>
      <vt:lpstr>IH5: Florida express lanes are helping to relieve Miami traffic and should be kept.  </vt:lpstr>
      <vt:lpstr>IH6: The recently built bridge connecting Hialeah and Miami Lakes helps alleviate traffic congestion.  </vt:lpstr>
      <vt:lpstr>Conclusion</vt:lpstr>
      <vt:lpstr>Backup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Schmid, Julius J.</dc:creator>
  <cp:lastModifiedBy>Schmid, Julius J.</cp:lastModifiedBy>
  <cp:revision>111</cp:revision>
  <dcterms:created xsi:type="dcterms:W3CDTF">2022-09-29T17:49:41Z</dcterms:created>
  <dcterms:modified xsi:type="dcterms:W3CDTF">2022-10-08T21:11:17Z</dcterms:modified>
</cp:coreProperties>
</file>